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1" r:id="rId2"/>
  </p:sldMasterIdLst>
  <p:notesMasterIdLst>
    <p:notesMasterId r:id="rId16"/>
  </p:notesMasterIdLst>
  <p:sldIdLst>
    <p:sldId id="619" r:id="rId3"/>
    <p:sldId id="256" r:id="rId4"/>
    <p:sldId id="260" r:id="rId5"/>
    <p:sldId id="561" r:id="rId6"/>
    <p:sldId id="610" r:id="rId7"/>
    <p:sldId id="611" r:id="rId8"/>
    <p:sldId id="612" r:id="rId9"/>
    <p:sldId id="613" r:id="rId10"/>
    <p:sldId id="614" r:id="rId11"/>
    <p:sldId id="615" r:id="rId12"/>
    <p:sldId id="616" r:id="rId13"/>
    <p:sldId id="617" r:id="rId14"/>
    <p:sldId id="35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F55"/>
    <a:srgbClr val="1A2543"/>
    <a:srgbClr val="414042"/>
    <a:srgbClr val="666666"/>
    <a:srgbClr val="66AA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75797" autoAdjust="0"/>
  </p:normalViewPr>
  <p:slideViewPr>
    <p:cSldViewPr snapToGrid="0">
      <p:cViewPr varScale="1">
        <p:scale>
          <a:sx n="57" d="100"/>
          <a:sy n="57" d="100"/>
        </p:scale>
        <p:origin x="12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71366-4EB1-4A1B-BBE6-DB1A6E0C3C29}" type="datetimeFigureOut">
              <a:rPr lang="en-US" smtClean="0"/>
              <a:t>8/17/2022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7E616A-23E1-43D1-8260-FD9180D930E5}" type="slidenum">
              <a:rPr lang="en-US" smtClean="0"/>
              <a:t>‹#›</a:t>
            </a:fld>
            <a:endParaRPr lang="en-US"/>
          </a:p>
        </p:txBody>
      </p:sp>
    </p:spTree>
    <p:extLst>
      <p:ext uri="{BB962C8B-B14F-4D97-AF65-F5344CB8AC3E}">
        <p14:creationId xmlns:p14="http://schemas.microsoft.com/office/powerpoint/2010/main" val="1173413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AF7E616A-23E1-43D1-8260-FD9180D930E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21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5671"/>
            <a:ext cx="10363200" cy="4339087"/>
          </a:xfrm>
        </p:spPr>
        <p:txBody>
          <a:bodyPr anchor="ctr">
            <a:normAutofit/>
          </a:bodyPr>
          <a:lstStyle>
            <a:lvl1pPr algn="ctr">
              <a:defRPr sz="3600">
                <a:solidFill>
                  <a:schemeClr val="bg1"/>
                </a:solidFill>
                <a:latin typeface="ITC Avant Garde Std Md" panose="020B08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48"/>
            <a:ext cx="9144000" cy="1867109"/>
          </a:xfrm>
        </p:spPr>
        <p:txBody>
          <a:bodyPr>
            <a:normAutofit/>
          </a:bodyPr>
          <a:lstStyle>
            <a:lvl1pPr marL="0" indent="0" algn="ctr">
              <a:lnSpc>
                <a:spcPct val="110000"/>
              </a:lnSpc>
              <a:buNone/>
              <a:defRPr sz="18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9589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2316822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1424961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527482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319156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5671"/>
            <a:ext cx="10363200" cy="4339087"/>
          </a:xfrm>
          <a:prstGeom prst="rect">
            <a:avLst/>
          </a:prstGeom>
        </p:spPr>
        <p:txBody>
          <a:bodyPr anchor="ctr">
            <a:normAutofit/>
          </a:bodyPr>
          <a:lstStyle>
            <a:lvl1pPr algn="ctr">
              <a:defRPr sz="3600">
                <a:solidFill>
                  <a:schemeClr val="bg1"/>
                </a:solidFill>
                <a:latin typeface="ITC Avant Garde Std Md" panose="020B08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48"/>
            <a:ext cx="9144000" cy="1867109"/>
          </a:xfrm>
          <a:prstGeom prst="rect">
            <a:avLst/>
          </a:prstGeom>
        </p:spPr>
        <p:txBody>
          <a:bodyPr>
            <a:normAutofit/>
          </a:bodyPr>
          <a:lstStyle>
            <a:lvl1pPr marL="0" indent="0" algn="ctr">
              <a:lnSpc>
                <a:spcPct val="110000"/>
              </a:lnSpc>
              <a:buNone/>
              <a:defRPr sz="18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a:extLst>
              <a:ext uri="{FF2B5EF4-FFF2-40B4-BE49-F238E27FC236}">
                <a16:creationId xmlns:a16="http://schemas.microsoft.com/office/drawing/2014/main" id="{25C18FD5-D633-4D11-AD92-87BD1A099681}"/>
              </a:ext>
            </a:extLst>
          </p:cNvPr>
          <p:cNvSpPr txBox="1"/>
          <p:nvPr userDrawn="1"/>
        </p:nvSpPr>
        <p:spPr>
          <a:xfrm>
            <a:off x="8252848" y="5379671"/>
            <a:ext cx="4145945" cy="894540"/>
          </a:xfrm>
          <a:prstGeom prst="rect">
            <a:avLst/>
          </a:prstGeom>
          <a:noFill/>
        </p:spPr>
        <p:txBody>
          <a:bodyPr wrap="square" rtlCol="0">
            <a:spAutoFit/>
          </a:bodyPr>
          <a:lstStyle/>
          <a:p>
            <a:pPr rtl="0">
              <a:lnSpc>
                <a:spcPts val="1600"/>
              </a:lnSpc>
            </a:pPr>
            <a:r>
              <a:rPr lang="en-US" sz="2400" b="0" i="0" u="none" strike="noStrike" kern="1200" cap="all" baseline="30000" dirty="0">
                <a:solidFill>
                  <a:schemeClr val="bg1"/>
                </a:solidFill>
                <a:latin typeface="ITC Avant Garde Std Bk" panose="020B0502020202020204" pitchFamily="34" charset="0"/>
                <a:ea typeface="Lato" panose="020F0502020204030203" pitchFamily="34" charset="0"/>
                <a:cs typeface="Lato" panose="020F0502020204030203" pitchFamily="34" charset="0"/>
              </a:rPr>
              <a:t>John Vance</a:t>
            </a:r>
          </a:p>
          <a:p>
            <a:pPr rtl="0">
              <a:lnSpc>
                <a:spcPts val="1600"/>
              </a:lnSpc>
            </a:pPr>
            <a:r>
              <a:rPr lang="en-US" sz="1800" b="0" i="0" u="none" strike="noStrike" kern="1200" baseline="30000" dirty="0">
                <a:solidFill>
                  <a:schemeClr val="bg1"/>
                </a:solidFill>
                <a:latin typeface="Lato" panose="020F0502020204030203" pitchFamily="34" charset="0"/>
                <a:ea typeface="Lato" panose="020F0502020204030203" pitchFamily="34" charset="0"/>
                <a:cs typeface="Lato" panose="020F0502020204030203" pitchFamily="34" charset="0"/>
              </a:rPr>
              <a:t>CERTIFIED FINANCIAL PLANNER™</a:t>
            </a:r>
          </a:p>
          <a:p>
            <a:pPr rtl="0">
              <a:lnSpc>
                <a:spcPts val="1600"/>
              </a:lnSpc>
            </a:pPr>
            <a:r>
              <a:rPr lang="en-US" sz="1800" b="0" i="0" u="none" strike="noStrike" kern="1200" baseline="30000" dirty="0">
                <a:solidFill>
                  <a:schemeClr val="bg1"/>
                </a:solidFill>
                <a:latin typeface="Lato" panose="020F0502020204030203" pitchFamily="34" charset="0"/>
                <a:ea typeface="Lato" panose="020F0502020204030203" pitchFamily="34" charset="0"/>
                <a:cs typeface="Lato" panose="020F0502020204030203" pitchFamily="34" charset="0"/>
              </a:rPr>
              <a:t>CERTIFIED DIVORCE FINANCIAL ANALYST™</a:t>
            </a:r>
          </a:p>
          <a:p>
            <a:pPr rtl="0">
              <a:lnSpc>
                <a:spcPts val="1600"/>
              </a:lnSpc>
            </a:pPr>
            <a:r>
              <a:rPr lang="en-US" sz="1800" b="0" i="0" u="none" strike="noStrike" kern="1200" baseline="30000" dirty="0">
                <a:solidFill>
                  <a:schemeClr val="bg1"/>
                </a:solidFill>
                <a:latin typeface="Lato" panose="020F0502020204030203" pitchFamily="34" charset="0"/>
                <a:ea typeface="Lato" panose="020F0502020204030203" pitchFamily="34" charset="0"/>
                <a:cs typeface="Lato" panose="020F0502020204030203" pitchFamily="34" charset="0"/>
              </a:rPr>
              <a:t>CA Insurance License #0C42311</a:t>
            </a:r>
          </a:p>
        </p:txBody>
      </p:sp>
    </p:spTree>
    <p:extLst>
      <p:ext uri="{BB962C8B-B14F-4D97-AF65-F5344CB8AC3E}">
        <p14:creationId xmlns:p14="http://schemas.microsoft.com/office/powerpoint/2010/main" val="1514980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38698"/>
            <a:ext cx="10515600" cy="456337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10600" y="5969490"/>
            <a:ext cx="3109817" cy="888521"/>
          </a:xfrm>
          <a:prstGeom prst="rect">
            <a:avLst/>
          </a:prstGeom>
        </p:spPr>
        <p:txBody>
          <a:bodyPr/>
          <a:lstStyle>
            <a:lvl1pPr>
              <a:defRPr sz="2400">
                <a:solidFill>
                  <a:srgbClr val="666666"/>
                </a:solidFill>
                <a:latin typeface="ITC Avant Garde Std Bk" panose="020B0502020202020204" pitchFamily="34" charset="0"/>
              </a:defRPr>
            </a:lvl1pPr>
          </a:lstStyle>
          <a:p>
            <a:fld id="{BF000933-21A5-44DD-BB6D-BF5581238308}" type="slidenum">
              <a:rPr lang="en-US" smtClean="0"/>
              <a:pPr/>
              <a:t>‹#›</a:t>
            </a:fld>
            <a:endParaRPr lang="en-US" dirty="0"/>
          </a:p>
        </p:txBody>
      </p:sp>
      <p:sp>
        <p:nvSpPr>
          <p:cNvPr id="2" name="Title 1">
            <a:extLst>
              <a:ext uri="{FF2B5EF4-FFF2-40B4-BE49-F238E27FC236}">
                <a16:creationId xmlns:a16="http://schemas.microsoft.com/office/drawing/2014/main" id="{F048030A-738D-49DE-AE53-9A64109058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15191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ubtitl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583" y="365137"/>
            <a:ext cx="10882223" cy="773561"/>
          </a:xfrm>
          <a:prstGeom prst="rect">
            <a:avLst/>
          </a:prstGeom>
        </p:spPr>
        <p:txBody>
          <a:bodyPr anchor="ctr"/>
          <a:lstStyle/>
          <a:p>
            <a:r>
              <a:rPr lang="en-US"/>
              <a:t>Click to edit Master title style</a:t>
            </a:r>
            <a:endParaRPr lang="en-US" dirty="0"/>
          </a:p>
        </p:txBody>
      </p:sp>
      <p:sp>
        <p:nvSpPr>
          <p:cNvPr id="7" name="Text Placeholder 2">
            <a:extLst>
              <a:ext uri="{FF2B5EF4-FFF2-40B4-BE49-F238E27FC236}">
                <a16:creationId xmlns:a16="http://schemas.microsoft.com/office/drawing/2014/main" id="{F1007226-B0D3-40E4-B88F-66C420E4CC7B}"/>
              </a:ext>
            </a:extLst>
          </p:cNvPr>
          <p:cNvSpPr>
            <a:spLocks noGrp="1"/>
          </p:cNvSpPr>
          <p:nvPr>
            <p:ph type="body" idx="1"/>
          </p:nvPr>
        </p:nvSpPr>
        <p:spPr>
          <a:xfrm>
            <a:off x="839789" y="1138687"/>
            <a:ext cx="10514011" cy="465826"/>
          </a:xfrm>
          <a:prstGeom prst="rect">
            <a:avLst/>
          </a:prstGeom>
        </p:spPr>
        <p:txBody>
          <a:bodyPr anchor="t">
            <a:normAutofit/>
          </a:bodyPr>
          <a:lstStyle>
            <a:lvl1pPr marL="0" indent="0">
              <a:lnSpc>
                <a:spcPct val="110000"/>
              </a:lnSpc>
              <a:buNone/>
              <a:defRPr sz="2400" b="0" cap="all" baseline="0">
                <a:solidFill>
                  <a:srgbClr val="66AA33"/>
                </a:solidFill>
                <a:latin typeface="ITC Avant Garde Std Bk"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F99531CD-A160-4127-934B-736145575DD1}"/>
              </a:ext>
            </a:extLst>
          </p:cNvPr>
          <p:cNvSpPr>
            <a:spLocks noGrp="1"/>
          </p:cNvSpPr>
          <p:nvPr>
            <p:ph sz="half" idx="2"/>
          </p:nvPr>
        </p:nvSpPr>
        <p:spPr>
          <a:xfrm>
            <a:off x="839789" y="1682151"/>
            <a:ext cx="10514011" cy="4028536"/>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7C1EE93-71D5-4ADD-8806-2438D90539EA}"/>
              </a:ext>
            </a:extLst>
          </p:cNvPr>
          <p:cNvSpPr>
            <a:spLocks noGrp="1"/>
          </p:cNvSpPr>
          <p:nvPr>
            <p:ph type="sldNum" sz="quarter" idx="12"/>
          </p:nvPr>
        </p:nvSpPr>
        <p:spPr>
          <a:xfrm>
            <a:off x="8610600" y="5969490"/>
            <a:ext cx="3109817" cy="888521"/>
          </a:xfrm>
          <a:prstGeom prst="rect">
            <a:avLst/>
          </a:prstGeom>
        </p:spPr>
        <p:txBody>
          <a:bodyPr/>
          <a:lstStyle>
            <a:lvl1pPr>
              <a:defRPr sz="2400">
                <a:solidFill>
                  <a:srgbClr val="666666"/>
                </a:solidFill>
                <a:latin typeface="ITC Avant Garde Std Bk" panose="020B0502020202020204" pitchFamily="34" charset="0"/>
              </a:defRPr>
            </a:lvl1pPr>
          </a:lstStyle>
          <a:p>
            <a:fld id="{BF000933-21A5-44DD-BB6D-BF5581238308}" type="slidenum">
              <a:rPr lang="en-US" smtClean="0"/>
              <a:pPr/>
              <a:t>‹#›</a:t>
            </a:fld>
            <a:endParaRPr lang="en-US" dirty="0"/>
          </a:p>
        </p:txBody>
      </p:sp>
    </p:spTree>
    <p:extLst>
      <p:ext uri="{BB962C8B-B14F-4D97-AF65-F5344CB8AC3E}">
        <p14:creationId xmlns:p14="http://schemas.microsoft.com/office/powerpoint/2010/main" val="3328620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0"/>
            <a:ext cx="10515600" cy="2852737"/>
          </a:xfrm>
          <a:prstGeom prst="rect">
            <a:avLst/>
          </a:prstGeo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31851" y="458947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6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6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62"/>
            <a:ext cx="2743200" cy="365125"/>
          </a:xfrm>
          <a:prstGeom prst="rect">
            <a:avLst/>
          </a:prstGeom>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3188349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38687"/>
            <a:ext cx="5181600" cy="50382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138687"/>
            <a:ext cx="5181600" cy="50382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62"/>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6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62"/>
            <a:ext cx="2743200" cy="365125"/>
          </a:xfrm>
          <a:prstGeom prst="rect">
            <a:avLst/>
          </a:prstGeom>
        </p:spPr>
        <p:txBody>
          <a:bodyPr/>
          <a:lstStyle/>
          <a:p>
            <a:fld id="{BF000933-21A5-44DD-BB6D-BF5581238308}" type="slidenum">
              <a:rPr lang="en-US" smtClean="0"/>
              <a:t>‹#›</a:t>
            </a:fld>
            <a:endParaRPr lang="en-US"/>
          </a:p>
        </p:txBody>
      </p:sp>
      <p:sp>
        <p:nvSpPr>
          <p:cNvPr id="11" name="Title 1">
            <a:extLst>
              <a:ext uri="{FF2B5EF4-FFF2-40B4-BE49-F238E27FC236}">
                <a16:creationId xmlns:a16="http://schemas.microsoft.com/office/drawing/2014/main" id="{4965AE4A-4B02-42EC-BAA9-ABB37D610797}"/>
              </a:ext>
            </a:extLst>
          </p:cNvPr>
          <p:cNvSpPr>
            <a:spLocks noGrp="1"/>
          </p:cNvSpPr>
          <p:nvPr>
            <p:ph type="title"/>
          </p:nvPr>
        </p:nvSpPr>
        <p:spPr>
          <a:xfrm>
            <a:off x="471583" y="365137"/>
            <a:ext cx="10882223" cy="773561"/>
          </a:xfrm>
          <a:prstGeom prst="rect">
            <a:avLst/>
          </a:prstGeom>
        </p:spPr>
        <p:txBody>
          <a:bodyPr anchor="ctr"/>
          <a:lstStyle/>
          <a:p>
            <a:r>
              <a:rPr lang="en-US"/>
              <a:t>Click to edit Master title style</a:t>
            </a:r>
            <a:endParaRPr lang="en-US" dirty="0"/>
          </a:p>
        </p:txBody>
      </p:sp>
    </p:spTree>
    <p:extLst>
      <p:ext uri="{BB962C8B-B14F-4D97-AF65-F5344CB8AC3E}">
        <p14:creationId xmlns:p14="http://schemas.microsoft.com/office/powerpoint/2010/main" val="3581926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9" y="1682151"/>
            <a:ext cx="5157787" cy="4028536"/>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72203" y="1682151"/>
            <a:ext cx="5183188" cy="4028536"/>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214F3B69-2E00-4B23-B3F3-634E2C42F048}"/>
              </a:ext>
            </a:extLst>
          </p:cNvPr>
          <p:cNvSpPr>
            <a:spLocks noGrp="1"/>
          </p:cNvSpPr>
          <p:nvPr>
            <p:ph type="title"/>
          </p:nvPr>
        </p:nvSpPr>
        <p:spPr>
          <a:xfrm>
            <a:off x="471583" y="365137"/>
            <a:ext cx="10882223" cy="773561"/>
          </a:xfrm>
          <a:prstGeom prst="rect">
            <a:avLst/>
          </a:prstGeom>
        </p:spPr>
        <p:txBody>
          <a:bodyPr anchor="ct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C9FA3E1A-C74F-4046-8E46-C430113F50FC}"/>
              </a:ext>
            </a:extLst>
          </p:cNvPr>
          <p:cNvSpPr>
            <a:spLocks noGrp="1"/>
          </p:cNvSpPr>
          <p:nvPr>
            <p:ph type="body" idx="1"/>
          </p:nvPr>
        </p:nvSpPr>
        <p:spPr>
          <a:xfrm>
            <a:off x="839789" y="1138687"/>
            <a:ext cx="5157787" cy="465826"/>
          </a:xfrm>
          <a:prstGeom prst="rect">
            <a:avLst/>
          </a:prstGeom>
        </p:spPr>
        <p:txBody>
          <a:bodyPr anchor="t">
            <a:normAutofit/>
          </a:bodyPr>
          <a:lstStyle>
            <a:lvl1pPr marL="0" indent="0">
              <a:lnSpc>
                <a:spcPct val="110000"/>
              </a:lnSpc>
              <a:buNone/>
              <a:defRPr sz="2400" b="0" cap="all" baseline="0">
                <a:solidFill>
                  <a:srgbClr val="66AA33"/>
                </a:solidFill>
                <a:latin typeface="ITC Avant Garde Std Bk"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2">
            <a:extLst>
              <a:ext uri="{FF2B5EF4-FFF2-40B4-BE49-F238E27FC236}">
                <a16:creationId xmlns:a16="http://schemas.microsoft.com/office/drawing/2014/main" id="{507332B0-C30F-4871-9378-0AA68123FD5D}"/>
              </a:ext>
            </a:extLst>
          </p:cNvPr>
          <p:cNvSpPr>
            <a:spLocks noGrp="1"/>
          </p:cNvSpPr>
          <p:nvPr>
            <p:ph type="body" idx="13"/>
          </p:nvPr>
        </p:nvSpPr>
        <p:spPr>
          <a:xfrm>
            <a:off x="6184901" y="1138687"/>
            <a:ext cx="5157787" cy="465826"/>
          </a:xfrm>
          <a:prstGeom prst="rect">
            <a:avLst/>
          </a:prstGeom>
        </p:spPr>
        <p:txBody>
          <a:bodyPr anchor="t">
            <a:normAutofit/>
          </a:bodyPr>
          <a:lstStyle>
            <a:lvl1pPr marL="0" indent="0">
              <a:lnSpc>
                <a:spcPct val="110000"/>
              </a:lnSpc>
              <a:buNone/>
              <a:defRPr sz="2400" b="0" cap="all" baseline="0">
                <a:solidFill>
                  <a:srgbClr val="66AA33"/>
                </a:solidFill>
                <a:latin typeface="ITC Avant Garde Std Bk"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lide Number Placeholder 5">
            <a:extLst>
              <a:ext uri="{FF2B5EF4-FFF2-40B4-BE49-F238E27FC236}">
                <a16:creationId xmlns:a16="http://schemas.microsoft.com/office/drawing/2014/main" id="{B5B9BD46-F6C7-43BA-8A2A-E965FD2EA264}"/>
              </a:ext>
            </a:extLst>
          </p:cNvPr>
          <p:cNvSpPr>
            <a:spLocks noGrp="1"/>
          </p:cNvSpPr>
          <p:nvPr>
            <p:ph type="sldNum" sz="quarter" idx="12"/>
          </p:nvPr>
        </p:nvSpPr>
        <p:spPr>
          <a:xfrm>
            <a:off x="8610600" y="5969490"/>
            <a:ext cx="3109817" cy="888521"/>
          </a:xfrm>
          <a:prstGeom prst="rect">
            <a:avLst/>
          </a:prstGeom>
        </p:spPr>
        <p:txBody>
          <a:bodyPr/>
          <a:lstStyle>
            <a:lvl1pPr>
              <a:defRPr sz="2400">
                <a:solidFill>
                  <a:srgbClr val="666666"/>
                </a:solidFill>
                <a:latin typeface="ITC Avant Garde Std Bk" panose="020B0502020202020204" pitchFamily="34" charset="0"/>
              </a:defRPr>
            </a:lvl1pPr>
          </a:lstStyle>
          <a:p>
            <a:fld id="{BF000933-21A5-44DD-BB6D-BF5581238308}" type="slidenum">
              <a:rPr lang="en-US" smtClean="0"/>
              <a:pPr/>
              <a:t>‹#›</a:t>
            </a:fld>
            <a:endParaRPr lang="en-US" dirty="0"/>
          </a:p>
        </p:txBody>
      </p:sp>
    </p:spTree>
    <p:extLst>
      <p:ext uri="{BB962C8B-B14F-4D97-AF65-F5344CB8AC3E}">
        <p14:creationId xmlns:p14="http://schemas.microsoft.com/office/powerpoint/2010/main" val="2029888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38698"/>
            <a:ext cx="10515600" cy="4563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5969490"/>
            <a:ext cx="3109817" cy="888521"/>
          </a:xfrm>
        </p:spPr>
        <p:txBody>
          <a:bodyPr/>
          <a:lstStyle>
            <a:lvl1pPr>
              <a:defRPr sz="2400">
                <a:solidFill>
                  <a:srgbClr val="666666"/>
                </a:solidFill>
                <a:latin typeface="ITC Avant Garde Std Bk" panose="020B0502020202020204" pitchFamily="34" charset="0"/>
              </a:defRPr>
            </a:lvl1pPr>
          </a:lstStyle>
          <a:p>
            <a:fld id="{BF000933-21A5-44DD-BB6D-BF5581238308}" type="slidenum">
              <a:rPr lang="en-US" smtClean="0"/>
              <a:pPr/>
              <a:t>‹#›</a:t>
            </a:fld>
            <a:endParaRPr lang="en-US" dirty="0"/>
          </a:p>
        </p:txBody>
      </p:sp>
      <p:sp>
        <p:nvSpPr>
          <p:cNvPr id="7" name="Title 1">
            <a:extLst>
              <a:ext uri="{FF2B5EF4-FFF2-40B4-BE49-F238E27FC236}">
                <a16:creationId xmlns:a16="http://schemas.microsoft.com/office/drawing/2014/main" id="{CFE35CE5-9D14-4BCC-9A2D-3620F055BBF0}"/>
              </a:ext>
            </a:extLst>
          </p:cNvPr>
          <p:cNvSpPr>
            <a:spLocks noGrp="1"/>
          </p:cNvSpPr>
          <p:nvPr>
            <p:ph type="title"/>
          </p:nvPr>
        </p:nvSpPr>
        <p:spPr>
          <a:xfrm>
            <a:off x="471583" y="365137"/>
            <a:ext cx="10882223" cy="773561"/>
          </a:xfrm>
        </p:spPr>
        <p:txBody>
          <a:bodyPr anchor="ctr"/>
          <a:lstStyle/>
          <a:p>
            <a:r>
              <a:rPr lang="en-US" dirty="0"/>
              <a:t>Click to edit Master title style</a:t>
            </a:r>
          </a:p>
        </p:txBody>
      </p:sp>
    </p:spTree>
    <p:extLst>
      <p:ext uri="{BB962C8B-B14F-4D97-AF65-F5344CB8AC3E}">
        <p14:creationId xmlns:p14="http://schemas.microsoft.com/office/powerpoint/2010/main" val="210548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62"/>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6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62"/>
            <a:ext cx="2743200" cy="365125"/>
          </a:xfrm>
          <a:prstGeom prst="rect">
            <a:avLst/>
          </a:prstGeom>
        </p:spPr>
        <p:txBody>
          <a:bodyPr/>
          <a:lstStyle/>
          <a:p>
            <a:fld id="{BF000933-21A5-44DD-BB6D-BF5581238308}" type="slidenum">
              <a:rPr lang="en-US" smtClean="0"/>
              <a:t>‹#›</a:t>
            </a:fld>
            <a:endParaRPr lang="en-US"/>
          </a:p>
        </p:txBody>
      </p:sp>
      <p:sp>
        <p:nvSpPr>
          <p:cNvPr id="6" name="Slide Number Placeholder 5">
            <a:extLst>
              <a:ext uri="{FF2B5EF4-FFF2-40B4-BE49-F238E27FC236}">
                <a16:creationId xmlns:a16="http://schemas.microsoft.com/office/drawing/2014/main" id="{1A19E9B3-3D15-4463-90D1-CF257DE3778A}"/>
              </a:ext>
            </a:extLst>
          </p:cNvPr>
          <p:cNvSpPr txBox="1">
            <a:spLocks/>
          </p:cNvSpPr>
          <p:nvPr userDrawn="1"/>
        </p:nvSpPr>
        <p:spPr>
          <a:xfrm>
            <a:off x="8610600" y="5969490"/>
            <a:ext cx="3109817" cy="888521"/>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rgbClr val="666666"/>
                </a:solidFill>
                <a:latin typeface="ITC Avant Garde Std Bk"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000933-21A5-44DD-BB6D-BF5581238308}" type="slidenum">
              <a:rPr lang="en-US" smtClean="0"/>
              <a:pPr/>
              <a:t>‹#›</a:t>
            </a:fld>
            <a:endParaRPr lang="en-US" dirty="0"/>
          </a:p>
        </p:txBody>
      </p:sp>
    </p:spTree>
    <p:extLst>
      <p:ext uri="{BB962C8B-B14F-4D97-AF65-F5344CB8AC3E}">
        <p14:creationId xmlns:p14="http://schemas.microsoft.com/office/powerpoint/2010/main" val="3642214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62"/>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6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62"/>
            <a:ext cx="2743200" cy="365125"/>
          </a:xfrm>
          <a:prstGeom prst="rect">
            <a:avLst/>
          </a:prstGeom>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2170667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95B420-1229-4A2D-8C5D-C6276019BD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picture containing wall, indoor&#10;&#10;Description automatically generated">
            <a:extLst>
              <a:ext uri="{FF2B5EF4-FFF2-40B4-BE49-F238E27FC236}">
                <a16:creationId xmlns:a16="http://schemas.microsoft.com/office/drawing/2014/main" id="{F6D0B1E1-FCA5-4C99-9474-C6E7D4748A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2721" b="14129"/>
          <a:stretch/>
        </p:blipFill>
        <p:spPr>
          <a:xfrm>
            <a:off x="0" y="872457"/>
            <a:ext cx="12192000" cy="5016616"/>
          </a:xfrm>
          <a:prstGeom prst="rect">
            <a:avLst/>
          </a:prstGeom>
        </p:spPr>
      </p:pic>
      <p:sp>
        <p:nvSpPr>
          <p:cNvPr id="7" name="Title 1">
            <a:extLst>
              <a:ext uri="{FF2B5EF4-FFF2-40B4-BE49-F238E27FC236}">
                <a16:creationId xmlns:a16="http://schemas.microsoft.com/office/drawing/2014/main" id="{5B6E563B-1284-4B79-A0EB-CE4D4FA8660D}"/>
              </a:ext>
            </a:extLst>
          </p:cNvPr>
          <p:cNvSpPr>
            <a:spLocks noGrp="1"/>
          </p:cNvSpPr>
          <p:nvPr>
            <p:ph type="ctrTitle"/>
          </p:nvPr>
        </p:nvSpPr>
        <p:spPr>
          <a:xfrm>
            <a:off x="0" y="872456"/>
            <a:ext cx="12192000" cy="5016616"/>
          </a:xfrm>
          <a:prstGeom prst="rect">
            <a:avLst/>
          </a:prstGeom>
        </p:spPr>
        <p:txBody>
          <a:bodyPr anchor="ctr">
            <a:normAutofit/>
          </a:bodyPr>
          <a:lstStyle>
            <a:lvl1pPr algn="ctr">
              <a:defRPr sz="3600">
                <a:solidFill>
                  <a:schemeClr val="bg1"/>
                </a:solidFill>
                <a:effectLst>
                  <a:outerShdw blurRad="50800" dist="38100" dir="2700000" algn="tl" rotWithShape="0">
                    <a:prstClr val="black">
                      <a:alpha val="40000"/>
                    </a:prstClr>
                  </a:outerShdw>
                </a:effectLst>
                <a:latin typeface="ITC Avant Garde Std Md" panose="020B0802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36747EF-05D2-4B74-9E84-C777A955669B}"/>
              </a:ext>
            </a:extLst>
          </p:cNvPr>
          <p:cNvSpPr>
            <a:spLocks noGrp="1"/>
          </p:cNvSpPr>
          <p:nvPr>
            <p:ph type="sldNum" sz="quarter" idx="10"/>
          </p:nvPr>
        </p:nvSpPr>
        <p:spPr/>
        <p:txBody>
          <a:bodyPr/>
          <a:lstStyle/>
          <a:p>
            <a:fld id="{BF000933-21A5-44DD-BB6D-BF5581238308}" type="slidenum">
              <a:rPr lang="en-US" smtClean="0"/>
              <a:pPr/>
              <a:t>‹#›</a:t>
            </a:fld>
            <a:endParaRPr lang="en-US" dirty="0"/>
          </a:p>
        </p:txBody>
      </p:sp>
    </p:spTree>
    <p:extLst>
      <p:ext uri="{BB962C8B-B14F-4D97-AF65-F5344CB8AC3E}">
        <p14:creationId xmlns:p14="http://schemas.microsoft.com/office/powerpoint/2010/main" val="1316066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958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75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62"/>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6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62"/>
            <a:ext cx="2743200" cy="365125"/>
          </a:xfrm>
          <a:prstGeom prst="rect">
            <a:avLst/>
          </a:prstGeom>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1175414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62"/>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6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62"/>
            <a:ext cx="2743200" cy="365125"/>
          </a:xfrm>
          <a:prstGeom prst="rect">
            <a:avLst/>
          </a:prstGeom>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3476092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6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6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62"/>
            <a:ext cx="2743200" cy="365125"/>
          </a:xfrm>
          <a:prstGeom prst="rect">
            <a:avLst/>
          </a:prstGeom>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4236095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6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6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62"/>
            <a:ext cx="2743200" cy="365125"/>
          </a:xfrm>
          <a:prstGeom prst="rect">
            <a:avLst/>
          </a:prstGeom>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131463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ubtitl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583" y="365137"/>
            <a:ext cx="10882223" cy="773561"/>
          </a:xfrm>
        </p:spPr>
        <p:txBody>
          <a:bodyPr anchor="ctr"/>
          <a:lstStyle/>
          <a:p>
            <a:r>
              <a:rPr lang="en-US"/>
              <a:t>Click to edit Master title style</a:t>
            </a:r>
            <a:endParaRPr lang="en-US" dirty="0"/>
          </a:p>
        </p:txBody>
      </p:sp>
      <p:sp>
        <p:nvSpPr>
          <p:cNvPr id="7" name="Text Placeholder 2">
            <a:extLst>
              <a:ext uri="{FF2B5EF4-FFF2-40B4-BE49-F238E27FC236}">
                <a16:creationId xmlns:a16="http://schemas.microsoft.com/office/drawing/2014/main" id="{F1007226-B0D3-40E4-B88F-66C420E4CC7B}"/>
              </a:ext>
            </a:extLst>
          </p:cNvPr>
          <p:cNvSpPr>
            <a:spLocks noGrp="1"/>
          </p:cNvSpPr>
          <p:nvPr>
            <p:ph type="body" idx="1"/>
          </p:nvPr>
        </p:nvSpPr>
        <p:spPr>
          <a:xfrm>
            <a:off x="839789" y="1138687"/>
            <a:ext cx="10514011" cy="465826"/>
          </a:xfrm>
        </p:spPr>
        <p:txBody>
          <a:bodyPr anchor="t">
            <a:normAutofit/>
          </a:bodyPr>
          <a:lstStyle>
            <a:lvl1pPr marL="0" indent="0">
              <a:lnSpc>
                <a:spcPct val="110000"/>
              </a:lnSpc>
              <a:buNone/>
              <a:defRPr sz="2400" b="0" cap="all" baseline="0">
                <a:solidFill>
                  <a:srgbClr val="66AA33"/>
                </a:solidFill>
                <a:latin typeface="ITC Avant Garde Std Bk"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F99531CD-A160-4127-934B-736145575DD1}"/>
              </a:ext>
            </a:extLst>
          </p:cNvPr>
          <p:cNvSpPr>
            <a:spLocks noGrp="1"/>
          </p:cNvSpPr>
          <p:nvPr>
            <p:ph sz="half" idx="2"/>
          </p:nvPr>
        </p:nvSpPr>
        <p:spPr>
          <a:xfrm>
            <a:off x="839789" y="1682151"/>
            <a:ext cx="10514011" cy="4028536"/>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7C1EE93-71D5-4ADD-8806-2438D90539EA}"/>
              </a:ext>
            </a:extLst>
          </p:cNvPr>
          <p:cNvSpPr>
            <a:spLocks noGrp="1"/>
          </p:cNvSpPr>
          <p:nvPr>
            <p:ph type="sldNum" sz="quarter" idx="12"/>
          </p:nvPr>
        </p:nvSpPr>
        <p:spPr>
          <a:xfrm>
            <a:off x="8610600" y="5969490"/>
            <a:ext cx="3109817" cy="888521"/>
          </a:xfrm>
        </p:spPr>
        <p:txBody>
          <a:bodyPr/>
          <a:lstStyle>
            <a:lvl1pPr>
              <a:defRPr sz="2400">
                <a:solidFill>
                  <a:srgbClr val="666666"/>
                </a:solidFill>
                <a:latin typeface="ITC Avant Garde Std Bk" panose="020B0502020202020204" pitchFamily="34" charset="0"/>
              </a:defRPr>
            </a:lvl1pPr>
          </a:lstStyle>
          <a:p>
            <a:fld id="{BF000933-21A5-44DD-BB6D-BF5581238308}" type="slidenum">
              <a:rPr lang="en-US" smtClean="0"/>
              <a:pPr/>
              <a:t>‹#›</a:t>
            </a:fld>
            <a:endParaRPr lang="en-US" dirty="0"/>
          </a:p>
        </p:txBody>
      </p:sp>
    </p:spTree>
    <p:extLst>
      <p:ext uri="{BB962C8B-B14F-4D97-AF65-F5344CB8AC3E}">
        <p14:creationId xmlns:p14="http://schemas.microsoft.com/office/powerpoint/2010/main" val="234355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0"/>
            <a:ext cx="105156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31851" y="458947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4026917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38687"/>
            <a:ext cx="5181600" cy="5038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138687"/>
            <a:ext cx="5181600" cy="5038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00933-21A5-44DD-BB6D-BF5581238308}" type="slidenum">
              <a:rPr lang="en-US" smtClean="0"/>
              <a:t>‹#›</a:t>
            </a:fld>
            <a:endParaRPr lang="en-US"/>
          </a:p>
        </p:txBody>
      </p:sp>
      <p:sp>
        <p:nvSpPr>
          <p:cNvPr id="11" name="Title 1">
            <a:extLst>
              <a:ext uri="{FF2B5EF4-FFF2-40B4-BE49-F238E27FC236}">
                <a16:creationId xmlns:a16="http://schemas.microsoft.com/office/drawing/2014/main" id="{4965AE4A-4B02-42EC-BAA9-ABB37D610797}"/>
              </a:ext>
            </a:extLst>
          </p:cNvPr>
          <p:cNvSpPr>
            <a:spLocks noGrp="1"/>
          </p:cNvSpPr>
          <p:nvPr>
            <p:ph type="title"/>
          </p:nvPr>
        </p:nvSpPr>
        <p:spPr>
          <a:xfrm>
            <a:off x="471583" y="365137"/>
            <a:ext cx="10882223" cy="773561"/>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352388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9" y="1682151"/>
            <a:ext cx="5157787" cy="4028536"/>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72203" y="1682151"/>
            <a:ext cx="5183188" cy="4028536"/>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214F3B69-2E00-4B23-B3F3-634E2C42F048}"/>
              </a:ext>
            </a:extLst>
          </p:cNvPr>
          <p:cNvSpPr>
            <a:spLocks noGrp="1"/>
          </p:cNvSpPr>
          <p:nvPr>
            <p:ph type="title"/>
          </p:nvPr>
        </p:nvSpPr>
        <p:spPr>
          <a:xfrm>
            <a:off x="471583" y="365137"/>
            <a:ext cx="10882223" cy="773561"/>
          </a:xfrm>
        </p:spPr>
        <p:txBody>
          <a:bodyPr anchor="ct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C9FA3E1A-C74F-4046-8E46-C430113F50FC}"/>
              </a:ext>
            </a:extLst>
          </p:cNvPr>
          <p:cNvSpPr>
            <a:spLocks noGrp="1"/>
          </p:cNvSpPr>
          <p:nvPr>
            <p:ph type="body" idx="1"/>
          </p:nvPr>
        </p:nvSpPr>
        <p:spPr>
          <a:xfrm>
            <a:off x="839789" y="1138687"/>
            <a:ext cx="5157787" cy="465826"/>
          </a:xfrm>
        </p:spPr>
        <p:txBody>
          <a:bodyPr anchor="t">
            <a:normAutofit/>
          </a:bodyPr>
          <a:lstStyle>
            <a:lvl1pPr marL="0" indent="0">
              <a:lnSpc>
                <a:spcPct val="110000"/>
              </a:lnSpc>
              <a:buNone/>
              <a:defRPr sz="2400" b="0" cap="all" baseline="0">
                <a:solidFill>
                  <a:srgbClr val="66AA33"/>
                </a:solidFill>
                <a:latin typeface="ITC Avant Garde Std Bk"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507332B0-C30F-4871-9378-0AA68123FD5D}"/>
              </a:ext>
            </a:extLst>
          </p:cNvPr>
          <p:cNvSpPr>
            <a:spLocks noGrp="1"/>
          </p:cNvSpPr>
          <p:nvPr>
            <p:ph type="body" idx="13"/>
          </p:nvPr>
        </p:nvSpPr>
        <p:spPr>
          <a:xfrm>
            <a:off x="6184901" y="1138687"/>
            <a:ext cx="5157787" cy="465826"/>
          </a:xfrm>
        </p:spPr>
        <p:txBody>
          <a:bodyPr anchor="t">
            <a:normAutofit/>
          </a:bodyPr>
          <a:lstStyle>
            <a:lvl1pPr marL="0" indent="0">
              <a:lnSpc>
                <a:spcPct val="110000"/>
              </a:lnSpc>
              <a:buNone/>
              <a:defRPr sz="2400" b="0" cap="all" baseline="0">
                <a:solidFill>
                  <a:srgbClr val="66AA33"/>
                </a:solidFill>
                <a:latin typeface="ITC Avant Garde Std Bk"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lide Number Placeholder 5">
            <a:extLst>
              <a:ext uri="{FF2B5EF4-FFF2-40B4-BE49-F238E27FC236}">
                <a16:creationId xmlns:a16="http://schemas.microsoft.com/office/drawing/2014/main" id="{B5B9BD46-F6C7-43BA-8A2A-E965FD2EA264}"/>
              </a:ext>
            </a:extLst>
          </p:cNvPr>
          <p:cNvSpPr>
            <a:spLocks noGrp="1"/>
          </p:cNvSpPr>
          <p:nvPr>
            <p:ph type="sldNum" sz="quarter" idx="12"/>
          </p:nvPr>
        </p:nvSpPr>
        <p:spPr>
          <a:xfrm>
            <a:off x="8610600" y="5969490"/>
            <a:ext cx="3109817" cy="888521"/>
          </a:xfrm>
        </p:spPr>
        <p:txBody>
          <a:bodyPr/>
          <a:lstStyle>
            <a:lvl1pPr>
              <a:defRPr sz="2400">
                <a:solidFill>
                  <a:srgbClr val="666666"/>
                </a:solidFill>
                <a:latin typeface="ITC Avant Garde Std Bk" panose="020B0502020202020204" pitchFamily="34" charset="0"/>
              </a:defRPr>
            </a:lvl1pPr>
          </a:lstStyle>
          <a:p>
            <a:fld id="{BF000933-21A5-44DD-BB6D-BF5581238308}" type="slidenum">
              <a:rPr lang="en-US" smtClean="0"/>
              <a:pPr/>
              <a:t>‹#›</a:t>
            </a:fld>
            <a:endParaRPr lang="en-US" dirty="0"/>
          </a:p>
        </p:txBody>
      </p:sp>
    </p:spTree>
    <p:extLst>
      <p:ext uri="{BB962C8B-B14F-4D97-AF65-F5344CB8AC3E}">
        <p14:creationId xmlns:p14="http://schemas.microsoft.com/office/powerpoint/2010/main" val="176004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3884844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000933-21A5-44DD-BB6D-BF5581238308}" type="slidenum">
              <a:rPr lang="en-US" smtClean="0"/>
              <a:t>‹#›</a:t>
            </a:fld>
            <a:endParaRPr lang="en-US"/>
          </a:p>
        </p:txBody>
      </p:sp>
    </p:spTree>
    <p:extLst>
      <p:ext uri="{BB962C8B-B14F-4D97-AF65-F5344CB8AC3E}">
        <p14:creationId xmlns:p14="http://schemas.microsoft.com/office/powerpoint/2010/main" val="922876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680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00933-21A5-44DD-BB6D-BF5581238308}" type="slidenum">
              <a:rPr lang="en-US" smtClean="0"/>
              <a:t>‹#›</a:t>
            </a:fld>
            <a:endParaRPr lang="en-US"/>
          </a:p>
        </p:txBody>
      </p:sp>
    </p:spTree>
    <p:extLst>
      <p:ext uri="{BB962C8B-B14F-4D97-AF65-F5344CB8AC3E}">
        <p14:creationId xmlns:p14="http://schemas.microsoft.com/office/powerpoint/2010/main" val="3663049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73"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100000"/>
        </a:lnSpc>
        <a:spcBef>
          <a:spcPct val="0"/>
        </a:spcBef>
        <a:buNone/>
        <a:defRPr sz="3600" kern="1200">
          <a:solidFill>
            <a:srgbClr val="414042"/>
          </a:solidFill>
          <a:latin typeface="ITC Avant Garde Std Md" panose="020B08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66AA33"/>
        </a:buClr>
        <a:buFont typeface="Arial" panose="020B0604020202020204" pitchFamily="34" charset="0"/>
        <a:buChar char="•"/>
        <a:defRPr sz="2800" kern="1200">
          <a:solidFill>
            <a:srgbClr val="414042"/>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66AA33"/>
        </a:buClr>
        <a:buFont typeface="Arial" panose="020B0604020202020204" pitchFamily="34" charset="0"/>
        <a:buChar char="•"/>
        <a:defRPr sz="2400" kern="1200">
          <a:solidFill>
            <a:srgbClr val="414042"/>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rgbClr val="66AA33"/>
        </a:buClr>
        <a:buFont typeface="Arial" panose="020B0604020202020204" pitchFamily="34" charset="0"/>
        <a:buChar char="•"/>
        <a:defRPr sz="2000" kern="1200">
          <a:solidFill>
            <a:srgbClr val="414042"/>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66AA33"/>
        </a:buClr>
        <a:buFont typeface="Arial" panose="020B0604020202020204" pitchFamily="34" charset="0"/>
        <a:buChar char="•"/>
        <a:defRPr sz="1800" kern="1200">
          <a:solidFill>
            <a:srgbClr val="414042"/>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66AA33"/>
        </a:buClr>
        <a:buFont typeface="Arial" panose="020B0604020202020204" pitchFamily="34" charset="0"/>
        <a:buChar char="•"/>
        <a:defRPr sz="1800" kern="1200">
          <a:solidFill>
            <a:srgbClr val="414042"/>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5971032"/>
            <a:ext cx="3108960" cy="886968"/>
          </a:xfrm>
          <a:prstGeom prst="rect">
            <a:avLst/>
          </a:prstGeom>
        </p:spPr>
        <p:txBody>
          <a:bodyPr vert="horz" lIns="91440" tIns="45720" rIns="91440" bIns="45720" rtlCol="0" anchor="ctr"/>
          <a:lstStyle>
            <a:lvl1pPr algn="r">
              <a:defRPr sz="2400">
                <a:solidFill>
                  <a:srgbClr val="666666"/>
                </a:solidFill>
                <a:latin typeface="ITC Avant Garde Std Bk" panose="020B0502020202020204" pitchFamily="34" charset="0"/>
              </a:defRPr>
            </a:lvl1pPr>
          </a:lstStyle>
          <a:p>
            <a:fld id="{BF000933-21A5-44DD-BB6D-BF5581238308}" type="slidenum">
              <a:rPr lang="en-US" smtClean="0"/>
              <a:pPr/>
              <a:t>‹#›</a:t>
            </a:fld>
            <a:endParaRPr lang="en-US" dirty="0"/>
          </a:p>
        </p:txBody>
      </p:sp>
    </p:spTree>
    <p:extLst>
      <p:ext uri="{BB962C8B-B14F-4D97-AF65-F5344CB8AC3E}">
        <p14:creationId xmlns:p14="http://schemas.microsoft.com/office/powerpoint/2010/main" val="37942346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hf hdr="0" ftr="0" dt="0"/>
  <p:txStyles>
    <p:titleStyle>
      <a:lvl1pPr algn="l" defTabSz="914400" rtl="0" eaLnBrk="1" latinLnBrk="0" hangingPunct="1">
        <a:lnSpc>
          <a:spcPct val="100000"/>
        </a:lnSpc>
        <a:spcBef>
          <a:spcPct val="0"/>
        </a:spcBef>
        <a:buNone/>
        <a:defRPr sz="3600" kern="1200">
          <a:solidFill>
            <a:srgbClr val="414042"/>
          </a:solidFill>
          <a:latin typeface="ITC Avant Garde Std Md" panose="020B08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66AA33"/>
        </a:buClr>
        <a:buFont typeface="Arial" panose="020B0604020202020204" pitchFamily="34" charset="0"/>
        <a:buChar char="•"/>
        <a:defRPr sz="2800" kern="1200">
          <a:solidFill>
            <a:srgbClr val="414042"/>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66AA33"/>
        </a:buClr>
        <a:buFont typeface="Arial" panose="020B0604020202020204" pitchFamily="34" charset="0"/>
        <a:buChar char="•"/>
        <a:defRPr sz="2400" kern="1200">
          <a:solidFill>
            <a:srgbClr val="414042"/>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rgbClr val="66AA33"/>
        </a:buClr>
        <a:buFont typeface="Arial" panose="020B0604020202020204" pitchFamily="34" charset="0"/>
        <a:buChar char="•"/>
        <a:defRPr sz="2000" kern="1200">
          <a:solidFill>
            <a:srgbClr val="414042"/>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66AA33"/>
        </a:buClr>
        <a:buFont typeface="Arial" panose="020B0604020202020204" pitchFamily="34" charset="0"/>
        <a:buChar char="•"/>
        <a:defRPr sz="1800" kern="1200">
          <a:solidFill>
            <a:srgbClr val="414042"/>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66AA33"/>
        </a:buClr>
        <a:buFont typeface="Arial" panose="020B0604020202020204" pitchFamily="34" charset="0"/>
        <a:buChar char="•"/>
        <a:defRPr sz="1800" kern="1200">
          <a:solidFill>
            <a:srgbClr val="414042"/>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s://vancewealth.com/book-an-appointment/" TargetMode="External"/><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low confidence">
            <a:extLst>
              <a:ext uri="{FF2B5EF4-FFF2-40B4-BE49-F238E27FC236}">
                <a16:creationId xmlns:a16="http://schemas.microsoft.com/office/drawing/2014/main" id="{A6E44DDA-679A-DDE4-7D1C-7E9A50AF0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39834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8079A4-2748-FE17-78FC-70A5B5C482FC}"/>
              </a:ext>
            </a:extLst>
          </p:cNvPr>
          <p:cNvSpPr>
            <a:spLocks noGrp="1"/>
          </p:cNvSpPr>
          <p:nvPr>
            <p:ph type="sldNum" sz="quarter" idx="12"/>
          </p:nvPr>
        </p:nvSpPr>
        <p:spPr/>
        <p:txBody>
          <a:bodyPr/>
          <a:lstStyle/>
          <a:p>
            <a:fld id="{BF000933-21A5-44DD-BB6D-BF5581238308}" type="slidenum">
              <a:rPr lang="en-US" smtClean="0"/>
              <a:pPr/>
              <a:t>10</a:t>
            </a:fld>
            <a:endParaRPr lang="en-US" dirty="0"/>
          </a:p>
        </p:txBody>
      </p:sp>
      <p:sp>
        <p:nvSpPr>
          <p:cNvPr id="7" name="TextBox 6">
            <a:extLst>
              <a:ext uri="{FF2B5EF4-FFF2-40B4-BE49-F238E27FC236}">
                <a16:creationId xmlns:a16="http://schemas.microsoft.com/office/drawing/2014/main" id="{0DC1CF0D-E062-292F-A551-939CAE0C8CDB}"/>
              </a:ext>
            </a:extLst>
          </p:cNvPr>
          <p:cNvSpPr txBox="1"/>
          <p:nvPr/>
        </p:nvSpPr>
        <p:spPr>
          <a:xfrm>
            <a:off x="4092498" y="6290639"/>
            <a:ext cx="5776331" cy="246221"/>
          </a:xfrm>
          <a:prstGeom prst="rect">
            <a:avLst/>
          </a:prstGeom>
          <a:noFill/>
        </p:spPr>
        <p:txBody>
          <a:bodyPr wrap="square" rtlCol="0">
            <a:spAutoFit/>
          </a:bodyPr>
          <a:lstStyle/>
          <a:p>
            <a:r>
              <a:rPr lang="en-US" sz="1000" i="1" dirty="0">
                <a:solidFill>
                  <a:schemeClr val="bg1"/>
                </a:solidFill>
              </a:rPr>
              <a:t>Source: Digital Assets Council of Financial  Professionals </a:t>
            </a:r>
          </a:p>
        </p:txBody>
      </p:sp>
      <p:pic>
        <p:nvPicPr>
          <p:cNvPr id="11" name="Content Placeholder 10">
            <a:extLst>
              <a:ext uri="{FF2B5EF4-FFF2-40B4-BE49-F238E27FC236}">
                <a16:creationId xmlns:a16="http://schemas.microsoft.com/office/drawing/2014/main" id="{1DA0F4D9-8015-0540-188C-FF13D95BA05B}"/>
              </a:ext>
            </a:extLst>
          </p:cNvPr>
          <p:cNvPicPr>
            <a:picLocks noGrp="1" noChangeAspect="1"/>
          </p:cNvPicPr>
          <p:nvPr>
            <p:ph idx="1"/>
          </p:nvPr>
        </p:nvPicPr>
        <p:blipFill>
          <a:blip r:embed="rId2"/>
          <a:stretch>
            <a:fillRect/>
          </a:stretch>
        </p:blipFill>
        <p:spPr>
          <a:xfrm>
            <a:off x="2120590" y="0"/>
            <a:ext cx="7950819" cy="5871998"/>
          </a:xfrm>
        </p:spPr>
      </p:pic>
    </p:spTree>
    <p:extLst>
      <p:ext uri="{BB962C8B-B14F-4D97-AF65-F5344CB8AC3E}">
        <p14:creationId xmlns:p14="http://schemas.microsoft.com/office/powerpoint/2010/main" val="1710148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C6F7B1E-3C3A-35AA-C744-36A2EEA9FAB7}"/>
              </a:ext>
            </a:extLst>
          </p:cNvPr>
          <p:cNvPicPr>
            <a:picLocks noGrp="1" noChangeAspect="1"/>
          </p:cNvPicPr>
          <p:nvPr>
            <p:ph idx="1"/>
          </p:nvPr>
        </p:nvPicPr>
        <p:blipFill>
          <a:blip r:embed="rId2"/>
          <a:stretch>
            <a:fillRect/>
          </a:stretch>
        </p:blipFill>
        <p:spPr>
          <a:xfrm>
            <a:off x="1724722" y="0"/>
            <a:ext cx="8742556" cy="5872862"/>
          </a:xfrm>
        </p:spPr>
      </p:pic>
      <p:sp>
        <p:nvSpPr>
          <p:cNvPr id="3" name="Slide Number Placeholder 2">
            <a:extLst>
              <a:ext uri="{FF2B5EF4-FFF2-40B4-BE49-F238E27FC236}">
                <a16:creationId xmlns:a16="http://schemas.microsoft.com/office/drawing/2014/main" id="{665458E0-7FD2-91D8-7DAD-ADE2BB524333}"/>
              </a:ext>
            </a:extLst>
          </p:cNvPr>
          <p:cNvSpPr>
            <a:spLocks noGrp="1"/>
          </p:cNvSpPr>
          <p:nvPr>
            <p:ph type="sldNum" sz="quarter" idx="12"/>
          </p:nvPr>
        </p:nvSpPr>
        <p:spPr/>
        <p:txBody>
          <a:bodyPr/>
          <a:lstStyle/>
          <a:p>
            <a:fld id="{BF000933-21A5-44DD-BB6D-BF5581238308}" type="slidenum">
              <a:rPr lang="en-US" smtClean="0"/>
              <a:pPr/>
              <a:t>11</a:t>
            </a:fld>
            <a:endParaRPr lang="en-US" dirty="0"/>
          </a:p>
        </p:txBody>
      </p:sp>
      <p:sp>
        <p:nvSpPr>
          <p:cNvPr id="7" name="TextBox 6">
            <a:extLst>
              <a:ext uri="{FF2B5EF4-FFF2-40B4-BE49-F238E27FC236}">
                <a16:creationId xmlns:a16="http://schemas.microsoft.com/office/drawing/2014/main" id="{9851743D-CB05-506E-4ADF-43B34D230950}"/>
              </a:ext>
            </a:extLst>
          </p:cNvPr>
          <p:cNvSpPr txBox="1"/>
          <p:nvPr/>
        </p:nvSpPr>
        <p:spPr>
          <a:xfrm>
            <a:off x="4092498" y="6290639"/>
            <a:ext cx="5776331" cy="246221"/>
          </a:xfrm>
          <a:prstGeom prst="rect">
            <a:avLst/>
          </a:prstGeom>
          <a:noFill/>
        </p:spPr>
        <p:txBody>
          <a:bodyPr wrap="square" rtlCol="0">
            <a:spAutoFit/>
          </a:bodyPr>
          <a:lstStyle/>
          <a:p>
            <a:r>
              <a:rPr lang="en-US" sz="1000" i="1" dirty="0">
                <a:solidFill>
                  <a:schemeClr val="bg1"/>
                </a:solidFill>
              </a:rPr>
              <a:t>Source: Digital Assets Council of Financial  Professionals </a:t>
            </a:r>
          </a:p>
        </p:txBody>
      </p:sp>
    </p:spTree>
    <p:extLst>
      <p:ext uri="{BB962C8B-B14F-4D97-AF65-F5344CB8AC3E}">
        <p14:creationId xmlns:p14="http://schemas.microsoft.com/office/powerpoint/2010/main" val="1955990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0348A1D-3A89-12F6-CEAF-A9A1B0FD226B}"/>
              </a:ext>
            </a:extLst>
          </p:cNvPr>
          <p:cNvPicPr>
            <a:picLocks noGrp="1" noChangeAspect="1"/>
          </p:cNvPicPr>
          <p:nvPr>
            <p:ph idx="1"/>
          </p:nvPr>
        </p:nvPicPr>
        <p:blipFill>
          <a:blip r:embed="rId2"/>
          <a:stretch>
            <a:fillRect/>
          </a:stretch>
        </p:blipFill>
        <p:spPr>
          <a:xfrm>
            <a:off x="1733839" y="0"/>
            <a:ext cx="8724321" cy="5855848"/>
          </a:xfrm>
        </p:spPr>
      </p:pic>
      <p:sp>
        <p:nvSpPr>
          <p:cNvPr id="3" name="Slide Number Placeholder 2">
            <a:extLst>
              <a:ext uri="{FF2B5EF4-FFF2-40B4-BE49-F238E27FC236}">
                <a16:creationId xmlns:a16="http://schemas.microsoft.com/office/drawing/2014/main" id="{4084E196-931B-C8C4-3413-D94849A52A88}"/>
              </a:ext>
            </a:extLst>
          </p:cNvPr>
          <p:cNvSpPr>
            <a:spLocks noGrp="1"/>
          </p:cNvSpPr>
          <p:nvPr>
            <p:ph type="sldNum" sz="quarter" idx="12"/>
          </p:nvPr>
        </p:nvSpPr>
        <p:spPr/>
        <p:txBody>
          <a:bodyPr/>
          <a:lstStyle/>
          <a:p>
            <a:fld id="{BF000933-21A5-44DD-BB6D-BF5581238308}" type="slidenum">
              <a:rPr lang="en-US" smtClean="0"/>
              <a:pPr/>
              <a:t>12</a:t>
            </a:fld>
            <a:endParaRPr lang="en-US" dirty="0"/>
          </a:p>
        </p:txBody>
      </p:sp>
      <p:sp>
        <p:nvSpPr>
          <p:cNvPr id="7" name="TextBox 6">
            <a:extLst>
              <a:ext uri="{FF2B5EF4-FFF2-40B4-BE49-F238E27FC236}">
                <a16:creationId xmlns:a16="http://schemas.microsoft.com/office/drawing/2014/main" id="{71C6B55B-ACED-FF58-4F80-9C416673D36C}"/>
              </a:ext>
            </a:extLst>
          </p:cNvPr>
          <p:cNvSpPr txBox="1"/>
          <p:nvPr/>
        </p:nvSpPr>
        <p:spPr>
          <a:xfrm>
            <a:off x="4092498" y="6290639"/>
            <a:ext cx="5776331" cy="246221"/>
          </a:xfrm>
          <a:prstGeom prst="rect">
            <a:avLst/>
          </a:prstGeom>
          <a:noFill/>
        </p:spPr>
        <p:txBody>
          <a:bodyPr wrap="square" rtlCol="0">
            <a:spAutoFit/>
          </a:bodyPr>
          <a:lstStyle/>
          <a:p>
            <a:r>
              <a:rPr lang="en-US" sz="1000" i="1" dirty="0">
                <a:solidFill>
                  <a:schemeClr val="bg1"/>
                </a:solidFill>
              </a:rPr>
              <a:t>Source: Digital Assets Council of Financial  Professionals </a:t>
            </a:r>
          </a:p>
        </p:txBody>
      </p:sp>
    </p:spTree>
    <p:extLst>
      <p:ext uri="{BB962C8B-B14F-4D97-AF65-F5344CB8AC3E}">
        <p14:creationId xmlns:p14="http://schemas.microsoft.com/office/powerpoint/2010/main" val="4250805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93DFCD6-06CB-4334-A174-9B3B8C4DE044}"/>
              </a:ext>
            </a:extLst>
          </p:cNvPr>
          <p:cNvSpPr txBox="1">
            <a:spLocks/>
          </p:cNvSpPr>
          <p:nvPr/>
        </p:nvSpPr>
        <p:spPr>
          <a:xfrm>
            <a:off x="0" y="297124"/>
            <a:ext cx="12191999" cy="773561"/>
          </a:xfrm>
          <a:prstGeom prst="rect">
            <a:avLst/>
          </a:prstGeom>
        </p:spPr>
        <p:txBody>
          <a:bodyPr/>
          <a:lstStyle>
            <a:lvl1pPr algn="l" defTabSz="914400" rtl="0" eaLnBrk="1" latinLnBrk="0" hangingPunct="1">
              <a:lnSpc>
                <a:spcPct val="100000"/>
              </a:lnSpc>
              <a:spcBef>
                <a:spcPct val="0"/>
              </a:spcBef>
              <a:buNone/>
              <a:defRPr sz="3600" kern="1200">
                <a:solidFill>
                  <a:srgbClr val="414042"/>
                </a:solidFill>
                <a:latin typeface="ITC Avant Garde Std Md" panose="020B0802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ITC Avant Garde Std Md" panose="020B0802020202020204" pitchFamily="34" charset="0"/>
              <a:ea typeface="+mj-ea"/>
              <a:cs typeface="+mj-cs"/>
            </a:endParaRPr>
          </a:p>
        </p:txBody>
      </p:sp>
      <p:sp>
        <p:nvSpPr>
          <p:cNvPr id="4" name="TextBox 3">
            <a:extLst>
              <a:ext uri="{FF2B5EF4-FFF2-40B4-BE49-F238E27FC236}">
                <a16:creationId xmlns:a16="http://schemas.microsoft.com/office/drawing/2014/main" id="{8A41D81E-6415-4287-865D-41589B72AE9B}"/>
              </a:ext>
            </a:extLst>
          </p:cNvPr>
          <p:cNvSpPr txBox="1"/>
          <p:nvPr/>
        </p:nvSpPr>
        <p:spPr>
          <a:xfrm>
            <a:off x="0" y="4846915"/>
            <a:ext cx="12184442"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6AA4D0"/>
              </a:solidFill>
              <a:effectLst/>
              <a:uLnTx/>
              <a:uFillTx/>
              <a:latin typeface="Lato" panose="020F0502020204030203" pitchFamily="34" charset="0"/>
              <a:ea typeface="Lato" panose="020F0502020204030203" pitchFamily="34" charset="0"/>
              <a:cs typeface="Lato" panose="020F0502020204030203" pitchFamily="34" charset="0"/>
            </a:endParaRPr>
          </a:p>
        </p:txBody>
      </p:sp>
      <p:grpSp>
        <p:nvGrpSpPr>
          <p:cNvPr id="34" name="Group 33">
            <a:extLst>
              <a:ext uri="{FF2B5EF4-FFF2-40B4-BE49-F238E27FC236}">
                <a16:creationId xmlns:a16="http://schemas.microsoft.com/office/drawing/2014/main" id="{E3116C2D-1C27-4C89-8EDD-BD7CD8BA8355}"/>
              </a:ext>
            </a:extLst>
          </p:cNvPr>
          <p:cNvGrpSpPr/>
          <p:nvPr/>
        </p:nvGrpSpPr>
        <p:grpSpPr>
          <a:xfrm>
            <a:off x="9699403" y="5697727"/>
            <a:ext cx="1968809" cy="920701"/>
            <a:chOff x="9699403" y="5697727"/>
            <a:chExt cx="1968809" cy="920701"/>
          </a:xfrm>
        </p:grpSpPr>
        <p:sp>
          <p:nvSpPr>
            <p:cNvPr id="21" name="TextBox 20">
              <a:extLst>
                <a:ext uri="{FF2B5EF4-FFF2-40B4-BE49-F238E27FC236}">
                  <a16:creationId xmlns:a16="http://schemas.microsoft.com/office/drawing/2014/main" id="{3D51CEB7-1061-4764-9541-81335056FD5A}"/>
                </a:ext>
              </a:extLst>
            </p:cNvPr>
            <p:cNvSpPr txBox="1"/>
            <p:nvPr/>
          </p:nvSpPr>
          <p:spPr>
            <a:xfrm>
              <a:off x="9699403" y="5697727"/>
              <a:ext cx="1968809" cy="920701"/>
            </a:xfrm>
            <a:prstGeom prst="rect">
              <a:avLst/>
            </a:prstGeom>
            <a:noFill/>
          </p:spPr>
          <p:txBody>
            <a:bodyPr wrap="non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en-US" sz="1100" b="0" i="0" u="none" strike="noStrike" kern="1200" cap="all"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Like us on social media</a:t>
              </a:r>
              <a:b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VANCEWEALTH.COM</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FACEBOOK</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LINKEDIN</a:t>
              </a:r>
            </a:p>
          </p:txBody>
        </p:sp>
        <p:pic>
          <p:nvPicPr>
            <p:cNvPr id="16" name="Picture 15">
              <a:extLst>
                <a:ext uri="{FF2B5EF4-FFF2-40B4-BE49-F238E27FC236}">
                  <a16:creationId xmlns:a16="http://schemas.microsoft.com/office/drawing/2014/main" id="{1502E72F-672F-4BDB-ADEF-DE4AEA4306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00501" y="6033287"/>
              <a:ext cx="117010" cy="117011"/>
            </a:xfrm>
            <a:prstGeom prst="rect">
              <a:avLst/>
            </a:prstGeom>
          </p:spPr>
        </p:pic>
        <p:pic>
          <p:nvPicPr>
            <p:cNvPr id="17" name="Picture 16">
              <a:extLst>
                <a:ext uri="{FF2B5EF4-FFF2-40B4-BE49-F238E27FC236}">
                  <a16:creationId xmlns:a16="http://schemas.microsoft.com/office/drawing/2014/main" id="{DFE70DC7-A74A-4FE3-B5D5-350B1F4BE7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00501" y="6420950"/>
              <a:ext cx="117010" cy="117011"/>
            </a:xfrm>
            <a:prstGeom prst="rect">
              <a:avLst/>
            </a:prstGeom>
          </p:spPr>
        </p:pic>
        <p:pic>
          <p:nvPicPr>
            <p:cNvPr id="18" name="Picture 17">
              <a:extLst>
                <a:ext uri="{FF2B5EF4-FFF2-40B4-BE49-F238E27FC236}">
                  <a16:creationId xmlns:a16="http://schemas.microsoft.com/office/drawing/2014/main" id="{DFC17A40-5031-44D6-9D24-46B0AB6480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00501" y="6227118"/>
              <a:ext cx="117010" cy="117011"/>
            </a:xfrm>
            <a:prstGeom prst="rect">
              <a:avLst/>
            </a:prstGeom>
          </p:spPr>
        </p:pic>
      </p:grpSp>
      <p:grpSp>
        <p:nvGrpSpPr>
          <p:cNvPr id="32" name="Group 31">
            <a:extLst>
              <a:ext uri="{FF2B5EF4-FFF2-40B4-BE49-F238E27FC236}">
                <a16:creationId xmlns:a16="http://schemas.microsoft.com/office/drawing/2014/main" id="{9C5D1E90-6D04-4D65-AD12-D062284DD421}"/>
              </a:ext>
            </a:extLst>
          </p:cNvPr>
          <p:cNvGrpSpPr/>
          <p:nvPr/>
        </p:nvGrpSpPr>
        <p:grpSpPr>
          <a:xfrm>
            <a:off x="468535" y="5697727"/>
            <a:ext cx="1864613" cy="920701"/>
            <a:chOff x="468535" y="5697727"/>
            <a:chExt cx="1864613" cy="920701"/>
          </a:xfrm>
        </p:grpSpPr>
        <p:sp>
          <p:nvSpPr>
            <p:cNvPr id="6" name="TextBox 5">
              <a:extLst>
                <a:ext uri="{FF2B5EF4-FFF2-40B4-BE49-F238E27FC236}">
                  <a16:creationId xmlns:a16="http://schemas.microsoft.com/office/drawing/2014/main" id="{6C8F92E4-43D3-4739-9A5B-D67C1E533ADC}"/>
                </a:ext>
              </a:extLst>
            </p:cNvPr>
            <p:cNvSpPr txBox="1"/>
            <p:nvPr/>
          </p:nvSpPr>
          <p:spPr>
            <a:xfrm>
              <a:off x="468535" y="5697727"/>
              <a:ext cx="1864613" cy="920701"/>
            </a:xfrm>
            <a:prstGeom prst="rect">
              <a:avLst/>
            </a:prstGeom>
            <a:noFill/>
          </p:spPr>
          <p:txBody>
            <a:bodyPr wrap="non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en-US" sz="1100" b="0" i="0" u="none" strike="noStrike" kern="1200" cap="all"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santa</a:t>
              </a:r>
              <a:r>
                <a:rPr kumimoji="0" lang="en-US" sz="1100" b="0" i="0" u="none" strike="noStrike" kern="1200" cap="all"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100" b="0" i="0" u="none" strike="noStrike" kern="1200" cap="all"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clarita</a:t>
              </a:r>
              <a:r>
                <a:rPr kumimoji="0" lang="en-US" sz="1100" b="0" i="0" u="none" strike="noStrike" kern="1200" cap="all"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Office </a:t>
              </a:r>
              <a:b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26491 Summit Circle</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Santa Clarita, CA 91350</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661.775.0950</a:t>
              </a:r>
            </a:p>
          </p:txBody>
        </p:sp>
        <p:pic>
          <p:nvPicPr>
            <p:cNvPr id="28" name="Picture 27">
              <a:extLst>
                <a:ext uri="{FF2B5EF4-FFF2-40B4-BE49-F238E27FC236}">
                  <a16:creationId xmlns:a16="http://schemas.microsoft.com/office/drawing/2014/main" id="{C92AFF5B-AAD1-4B91-AAD8-E8576CB54E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3059" y="6424815"/>
              <a:ext cx="117010" cy="117011"/>
            </a:xfrm>
            <a:prstGeom prst="rect">
              <a:avLst/>
            </a:prstGeom>
          </p:spPr>
        </p:pic>
        <p:pic>
          <p:nvPicPr>
            <p:cNvPr id="29" name="Picture 28">
              <a:extLst>
                <a:ext uri="{FF2B5EF4-FFF2-40B4-BE49-F238E27FC236}">
                  <a16:creationId xmlns:a16="http://schemas.microsoft.com/office/drawing/2014/main" id="{C2F93495-13AD-4A49-83E0-3367C6C12F1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3059" y="6033816"/>
              <a:ext cx="78007" cy="117011"/>
            </a:xfrm>
            <a:prstGeom prst="rect">
              <a:avLst/>
            </a:prstGeom>
          </p:spPr>
        </p:pic>
      </p:grpSp>
      <p:grpSp>
        <p:nvGrpSpPr>
          <p:cNvPr id="33" name="Group 32">
            <a:extLst>
              <a:ext uri="{FF2B5EF4-FFF2-40B4-BE49-F238E27FC236}">
                <a16:creationId xmlns:a16="http://schemas.microsoft.com/office/drawing/2014/main" id="{EBDBCD08-9C6B-4ECF-AF01-096018889C3D}"/>
              </a:ext>
            </a:extLst>
          </p:cNvPr>
          <p:cNvGrpSpPr/>
          <p:nvPr/>
        </p:nvGrpSpPr>
        <p:grpSpPr>
          <a:xfrm>
            <a:off x="4915571" y="5707721"/>
            <a:ext cx="2702984" cy="920701"/>
            <a:chOff x="4915571" y="5707721"/>
            <a:chExt cx="2702984" cy="920701"/>
          </a:xfrm>
        </p:grpSpPr>
        <p:sp>
          <p:nvSpPr>
            <p:cNvPr id="20" name="TextBox 19">
              <a:extLst>
                <a:ext uri="{FF2B5EF4-FFF2-40B4-BE49-F238E27FC236}">
                  <a16:creationId xmlns:a16="http://schemas.microsoft.com/office/drawing/2014/main" id="{628C2D01-446D-40B5-BE98-1D69849668FD}"/>
                </a:ext>
              </a:extLst>
            </p:cNvPr>
            <p:cNvSpPr txBox="1"/>
            <p:nvPr/>
          </p:nvSpPr>
          <p:spPr>
            <a:xfrm>
              <a:off x="4915571" y="5707721"/>
              <a:ext cx="2702984" cy="920701"/>
            </a:xfrm>
            <a:prstGeom prst="rect">
              <a:avLst/>
            </a:prstGeom>
            <a:noFill/>
          </p:spPr>
          <p:txBody>
            <a:bodyPr wrap="non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en-US" sz="1100" b="0" i="0" u="none" strike="noStrike" kern="1200" cap="all"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Pasadena Office </a:t>
              </a:r>
              <a:b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226 West Mountain Street, Suite 110</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Pasadena, CA 91103</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888.775.0950</a:t>
              </a:r>
            </a:p>
          </p:txBody>
        </p:sp>
        <p:pic>
          <p:nvPicPr>
            <p:cNvPr id="30" name="Picture 29">
              <a:extLst>
                <a:ext uri="{FF2B5EF4-FFF2-40B4-BE49-F238E27FC236}">
                  <a16:creationId xmlns:a16="http://schemas.microsoft.com/office/drawing/2014/main" id="{00650EF3-34E1-4EC8-95D1-944C4A12DFD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18854" y="6434809"/>
              <a:ext cx="117010" cy="117011"/>
            </a:xfrm>
            <a:prstGeom prst="rect">
              <a:avLst/>
            </a:prstGeom>
          </p:spPr>
        </p:pic>
        <p:pic>
          <p:nvPicPr>
            <p:cNvPr id="31" name="Picture 30">
              <a:extLst>
                <a:ext uri="{FF2B5EF4-FFF2-40B4-BE49-F238E27FC236}">
                  <a16:creationId xmlns:a16="http://schemas.microsoft.com/office/drawing/2014/main" id="{4386378D-CAD8-415F-8D3B-E8BA660C377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18854" y="6043810"/>
              <a:ext cx="78007" cy="117011"/>
            </a:xfrm>
            <a:prstGeom prst="rect">
              <a:avLst/>
            </a:prstGeom>
          </p:spPr>
        </p:pic>
      </p:grpSp>
      <p:pic>
        <p:nvPicPr>
          <p:cNvPr id="9" name="Picture 8" descr="Text, logo&#10;&#10;Description automatically generated">
            <a:extLst>
              <a:ext uri="{FF2B5EF4-FFF2-40B4-BE49-F238E27FC236}">
                <a16:creationId xmlns:a16="http://schemas.microsoft.com/office/drawing/2014/main" id="{56BF8943-E72F-4324-8606-207116D923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8738" y="-52631"/>
            <a:ext cx="4454523" cy="1286482"/>
          </a:xfrm>
          <a:prstGeom prst="rect">
            <a:avLst/>
          </a:prstGeom>
        </p:spPr>
      </p:pic>
      <p:pic>
        <p:nvPicPr>
          <p:cNvPr id="11" name="Picture 10" descr="Qr code&#10;&#10;Description automatically generated">
            <a:extLst>
              <a:ext uri="{FF2B5EF4-FFF2-40B4-BE49-F238E27FC236}">
                <a16:creationId xmlns:a16="http://schemas.microsoft.com/office/drawing/2014/main" id="{4D63E148-FA0D-4E67-852F-6480AB69B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634" y="1659887"/>
            <a:ext cx="3187028" cy="3187028"/>
          </a:xfrm>
          <a:prstGeom prst="rect">
            <a:avLst/>
          </a:prstGeom>
        </p:spPr>
      </p:pic>
      <p:sp>
        <p:nvSpPr>
          <p:cNvPr id="12" name="TextBox 11">
            <a:extLst>
              <a:ext uri="{FF2B5EF4-FFF2-40B4-BE49-F238E27FC236}">
                <a16:creationId xmlns:a16="http://schemas.microsoft.com/office/drawing/2014/main" id="{EB91E01E-0906-485F-8AA2-394F52A5079D}"/>
              </a:ext>
            </a:extLst>
          </p:cNvPr>
          <p:cNvSpPr txBox="1"/>
          <p:nvPr/>
        </p:nvSpPr>
        <p:spPr>
          <a:xfrm>
            <a:off x="4436313" y="1583606"/>
            <a:ext cx="752894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Curious about how Crypto Currency can fit into your portfolio? Schedule a 30-minute complimentary consultation.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Please scan this QR code with your phone to schedule an appointment. Or book on our website at </a:t>
            </a:r>
            <a:r>
              <a:rPr kumimoji="0" lang="en-US" sz="2800" b="0" i="0" u="sng"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hlinkClick r:id="rId10">
                  <a:extLst>
                    <a:ext uri="{A12FA001-AC4F-418D-AE19-62706E023703}">
                      <ahyp:hlinkClr xmlns:ahyp="http://schemas.microsoft.com/office/drawing/2018/hyperlinkcolor" val="tx"/>
                    </a:ext>
                  </a:extLst>
                </a:hlinkClick>
              </a:rPr>
              <a:t>https://vancewealth.com/book-an-appointment/</a:t>
            </a:r>
            <a:endParaRPr kumimoji="0" lang="en-US" sz="28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763649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5EE5-6FA0-4F5A-AF14-8939D97AB16C}"/>
              </a:ext>
            </a:extLst>
          </p:cNvPr>
          <p:cNvSpPr>
            <a:spLocks noGrp="1"/>
          </p:cNvSpPr>
          <p:nvPr>
            <p:ph type="ctrTitle"/>
          </p:nvPr>
        </p:nvSpPr>
        <p:spPr>
          <a:xfrm>
            <a:off x="904875" y="230620"/>
            <a:ext cx="10363200" cy="2549831"/>
          </a:xfrm>
        </p:spPr>
        <p:txBody>
          <a:bodyPr>
            <a:normAutofit/>
          </a:bodyPr>
          <a:lstStyle/>
          <a:p>
            <a:r>
              <a:rPr lang="en-US" sz="4800" dirty="0"/>
              <a:t>Welcome to the World of Blockchain, Bitcoin </a:t>
            </a:r>
            <a:br>
              <a:rPr lang="en-US" sz="4800" dirty="0"/>
            </a:br>
            <a:r>
              <a:rPr lang="en-US" sz="4800" dirty="0"/>
              <a:t>&amp; Digital Assets</a:t>
            </a:r>
          </a:p>
        </p:txBody>
      </p:sp>
      <p:sp>
        <p:nvSpPr>
          <p:cNvPr id="4" name="TextBox 3">
            <a:extLst>
              <a:ext uri="{FF2B5EF4-FFF2-40B4-BE49-F238E27FC236}">
                <a16:creationId xmlns:a16="http://schemas.microsoft.com/office/drawing/2014/main" id="{53093330-9C8B-4D0F-A1A8-5054F6D07E7B}"/>
              </a:ext>
            </a:extLst>
          </p:cNvPr>
          <p:cNvSpPr txBox="1"/>
          <p:nvPr/>
        </p:nvSpPr>
        <p:spPr>
          <a:xfrm>
            <a:off x="8252848" y="5379671"/>
            <a:ext cx="4145945" cy="894540"/>
          </a:xfrm>
          <a:prstGeom prst="rect">
            <a:avLst/>
          </a:prstGeom>
          <a:noFill/>
        </p:spPr>
        <p:txBody>
          <a:bodyPr wrap="square" rtlCol="0">
            <a:spAutoFit/>
          </a:bodyPr>
          <a:lstStyle/>
          <a:p>
            <a:pPr rtl="0">
              <a:lnSpc>
                <a:spcPts val="1600"/>
              </a:lnSpc>
            </a:pPr>
            <a:r>
              <a:rPr lang="en-US" sz="2400" b="0" i="0" u="none" strike="noStrike" kern="1200" cap="all" baseline="30000" dirty="0">
                <a:solidFill>
                  <a:schemeClr val="bg1"/>
                </a:solidFill>
                <a:latin typeface="ITC Avant Garde Std Bk" panose="020B0502020202020204" pitchFamily="34" charset="0"/>
                <a:ea typeface="Lato" panose="020F0502020204030203" pitchFamily="34" charset="0"/>
                <a:cs typeface="Lato" panose="020F0502020204030203" pitchFamily="34" charset="0"/>
              </a:rPr>
              <a:t>John Vance</a:t>
            </a:r>
          </a:p>
          <a:p>
            <a:pPr rtl="0">
              <a:lnSpc>
                <a:spcPts val="1600"/>
              </a:lnSpc>
            </a:pPr>
            <a:r>
              <a:rPr lang="en-US" sz="1800" b="0" i="0" u="none" strike="noStrike" kern="1200" baseline="30000" dirty="0">
                <a:solidFill>
                  <a:schemeClr val="bg1"/>
                </a:solidFill>
                <a:latin typeface="Lato" panose="020F0502020204030203" pitchFamily="34" charset="0"/>
                <a:ea typeface="Lato" panose="020F0502020204030203" pitchFamily="34" charset="0"/>
                <a:cs typeface="Lato" panose="020F0502020204030203" pitchFamily="34" charset="0"/>
              </a:rPr>
              <a:t>CERTIFIED FINANCIAL PLANNER™</a:t>
            </a:r>
          </a:p>
          <a:p>
            <a:pPr rtl="0">
              <a:lnSpc>
                <a:spcPts val="1600"/>
              </a:lnSpc>
            </a:pPr>
            <a:r>
              <a:rPr lang="en-US" sz="1800" b="0" i="0" u="none" strike="noStrike" kern="1200" baseline="30000" dirty="0">
                <a:solidFill>
                  <a:schemeClr val="bg1"/>
                </a:solidFill>
                <a:latin typeface="Lato" panose="020F0502020204030203" pitchFamily="34" charset="0"/>
                <a:ea typeface="Lato" panose="020F0502020204030203" pitchFamily="34" charset="0"/>
                <a:cs typeface="Lato" panose="020F0502020204030203" pitchFamily="34" charset="0"/>
              </a:rPr>
              <a:t>CERTIFIED DIVORCE FINANCIAL ANALYST™</a:t>
            </a:r>
          </a:p>
          <a:p>
            <a:pPr rtl="0">
              <a:lnSpc>
                <a:spcPts val="1600"/>
              </a:lnSpc>
            </a:pPr>
            <a:r>
              <a:rPr lang="en-US" sz="1800" b="0" i="0" u="none" strike="noStrike" kern="1200" baseline="30000" dirty="0">
                <a:solidFill>
                  <a:schemeClr val="bg1"/>
                </a:solidFill>
                <a:latin typeface="Lato" panose="020F0502020204030203" pitchFamily="34" charset="0"/>
                <a:ea typeface="Lato" panose="020F0502020204030203" pitchFamily="34" charset="0"/>
                <a:cs typeface="Lato" panose="020F0502020204030203" pitchFamily="34" charset="0"/>
              </a:rPr>
              <a:t>CA Insurance License #0C42311</a:t>
            </a:r>
          </a:p>
        </p:txBody>
      </p:sp>
      <p:sp>
        <p:nvSpPr>
          <p:cNvPr id="3" name="TextBox 2">
            <a:extLst>
              <a:ext uri="{FF2B5EF4-FFF2-40B4-BE49-F238E27FC236}">
                <a16:creationId xmlns:a16="http://schemas.microsoft.com/office/drawing/2014/main" id="{2A3E8CA3-6627-4476-B32C-A725C8FAB0FF}"/>
              </a:ext>
            </a:extLst>
          </p:cNvPr>
          <p:cNvSpPr txBox="1"/>
          <p:nvPr/>
        </p:nvSpPr>
        <p:spPr>
          <a:xfrm>
            <a:off x="203200" y="6303775"/>
            <a:ext cx="11766550" cy="338554"/>
          </a:xfrm>
          <a:prstGeom prst="rect">
            <a:avLst/>
          </a:prstGeom>
          <a:noFill/>
        </p:spPr>
        <p:txBody>
          <a:bodyPr wrap="square" rtlCol="0">
            <a:spAutoFit/>
          </a:bodyPr>
          <a:lstStyle/>
          <a:p>
            <a:pPr algn="ctr"/>
            <a:r>
              <a:rPr lang="en-US" sz="800" dirty="0">
                <a:solidFill>
                  <a:schemeClr val="bg1"/>
                </a:solidFill>
                <a:effectLst/>
                <a:latin typeface="Lato" panose="020F0502020204030203" pitchFamily="34" charset="0"/>
                <a:ea typeface="Calibri" panose="020F0502020204030204" pitchFamily="34" charset="0"/>
                <a:cs typeface="Calibri" panose="020F0502020204030204" pitchFamily="34" charset="0"/>
              </a:rPr>
              <a:t>“Vance Wealth, Inc. (“Vance Wealth”) is a registered investment advisor. </a:t>
            </a:r>
          </a:p>
          <a:p>
            <a:pPr algn="ctr"/>
            <a:r>
              <a:rPr lang="en-US" sz="800" dirty="0">
                <a:solidFill>
                  <a:schemeClr val="bg1"/>
                </a:solidFill>
                <a:effectLst/>
                <a:latin typeface="Lato" panose="020F0502020204030203" pitchFamily="34" charset="0"/>
                <a:ea typeface="Calibri" panose="020F0502020204030204" pitchFamily="34" charset="0"/>
                <a:cs typeface="Calibri" panose="020F0502020204030204" pitchFamily="34" charset="0"/>
              </a:rPr>
              <a:t>Advisory services are only offered to clients or prospective clients where Vance Wealth and its representatives are properly licensed or exempt from licensure”</a:t>
            </a:r>
            <a:endParaRPr lang="en-US" sz="800" dirty="0">
              <a:solidFill>
                <a:schemeClr val="bg1"/>
              </a:solidFill>
            </a:endParaRPr>
          </a:p>
        </p:txBody>
      </p:sp>
      <p:pic>
        <p:nvPicPr>
          <p:cNvPr id="6" name="Picture 5">
            <a:extLst>
              <a:ext uri="{FF2B5EF4-FFF2-40B4-BE49-F238E27FC236}">
                <a16:creationId xmlns:a16="http://schemas.microsoft.com/office/drawing/2014/main" id="{0227516B-D6E1-2933-A052-C2A912144558}"/>
              </a:ext>
            </a:extLst>
          </p:cNvPr>
          <p:cNvPicPr>
            <a:picLocks noChangeAspect="1"/>
          </p:cNvPicPr>
          <p:nvPr/>
        </p:nvPicPr>
        <p:blipFill>
          <a:blip r:embed="rId2"/>
          <a:stretch>
            <a:fillRect/>
          </a:stretch>
        </p:blipFill>
        <p:spPr>
          <a:xfrm>
            <a:off x="2807510" y="2827303"/>
            <a:ext cx="6576979" cy="2223042"/>
          </a:xfrm>
          <a:prstGeom prst="rect">
            <a:avLst/>
          </a:prstGeom>
        </p:spPr>
      </p:pic>
    </p:spTree>
    <p:extLst>
      <p:ext uri="{BB962C8B-B14F-4D97-AF65-F5344CB8AC3E}">
        <p14:creationId xmlns:p14="http://schemas.microsoft.com/office/powerpoint/2010/main" val="2920726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155A-54CB-447B-9F80-3EDDD20FDFEE}"/>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8C3F4C0B-B697-42D5-AA2D-39AEC681B566}"/>
              </a:ext>
            </a:extLst>
          </p:cNvPr>
          <p:cNvSpPr>
            <a:spLocks noGrp="1"/>
          </p:cNvSpPr>
          <p:nvPr>
            <p:ph idx="1"/>
          </p:nvPr>
        </p:nvSpPr>
        <p:spPr/>
        <p:txBody>
          <a:bodyPr>
            <a:noAutofit/>
          </a:bodyPr>
          <a:lstStyle/>
          <a:p>
            <a:pPr marL="0" indent="0">
              <a:lnSpc>
                <a:spcPct val="110000"/>
              </a:lnSpc>
              <a:buNone/>
            </a:pPr>
            <a:r>
              <a:rPr lang="en-US" sz="1200" dirty="0"/>
              <a:t>Vance Wealth, Inc. (“Vance Wealth”) is a registered investment advisor. Advisory services are only offered to clients or prospective clients where Vance Wealth and its representatives are properly licensed or exempt from licensure. The information provided is for educational and informational purposes only and does not constitute investment advice and it should not be relied on as such. It should not be considered a solicitation to buy or an offer to sell a security. It does not take into account any investor's particular investment objectives, strategies, tax status or investment horizon. You should consult your attorney or tax advisor.</a:t>
            </a:r>
          </a:p>
          <a:p>
            <a:pPr marL="0" indent="0">
              <a:lnSpc>
                <a:spcPct val="110000"/>
              </a:lnSpc>
              <a:buNone/>
            </a:pPr>
            <a:r>
              <a:rPr lang="en-US" sz="1200" dirty="0"/>
              <a:t>The views expressed in this commentary are subject to change based on market and other conditions. This commentary may contain certain statements that may be deemed forward‐looking statements. Please note that any such statements are not guarantees of any future performance and actual results or developments may differ materially from those projected. Any projections, market outlooks, or estimates are based upon certain assumptions and should not be construed as indicative of actual events that will occur. </a:t>
            </a:r>
          </a:p>
          <a:p>
            <a:pPr marL="0" indent="0">
              <a:lnSpc>
                <a:spcPct val="110000"/>
              </a:lnSpc>
              <a:buNone/>
            </a:pPr>
            <a:r>
              <a:rPr lang="en-US" sz="1200" dirty="0"/>
              <a:t>Index returns are unmanaged and do not reflect the deduction of any fees or expenses. Index returns reflect all items of income, gain and loss and the reinvestment of dividends and other income. You cannot invest directly in an Index.</a:t>
            </a:r>
          </a:p>
          <a:p>
            <a:pPr marL="0" indent="0">
              <a:lnSpc>
                <a:spcPct val="110000"/>
              </a:lnSpc>
              <a:buNone/>
            </a:pPr>
            <a:r>
              <a:rPr lang="en-US" sz="1200" dirty="0"/>
              <a:t>No investment strategy or risk management technique can guarantee returns or eliminate risk in any market environment. All investments include a risk of loss that clients should be prepared to bear. The principal risks of Vance Wealth strategies are disclosed in the publicly available Form ADV Part 2A. </a:t>
            </a:r>
          </a:p>
          <a:p>
            <a:pPr marL="0" indent="0">
              <a:lnSpc>
                <a:spcPct val="110000"/>
              </a:lnSpc>
              <a:buNone/>
            </a:pPr>
            <a:r>
              <a:rPr lang="en-US" sz="1200" dirty="0"/>
              <a:t>Risk associated with equity investing include stock values which may fluctuate in response to the activities of individual companies and general market and economic conditions. Although bonds generally present less short-term risk and volatility risk than stocks, bonds contain interest rate risks; the risk of issuer default; issuer credit risk; liquidity risk; and inflation risk. Investing in foreign domiciled securities may involve risk of capital loss from unfavorable fluctuation in currency values, withholding taxes, from differences in generally accepted accounting principles or from economic or political instability in other nations. </a:t>
            </a:r>
          </a:p>
          <a:p>
            <a:pPr>
              <a:lnSpc>
                <a:spcPct val="110000"/>
              </a:lnSpc>
            </a:pPr>
            <a:endParaRPr lang="en-US" sz="1200" dirty="0"/>
          </a:p>
          <a:p>
            <a:pPr>
              <a:lnSpc>
                <a:spcPct val="110000"/>
              </a:lnSpc>
            </a:pPr>
            <a:endParaRPr lang="en-US" sz="1200" dirty="0"/>
          </a:p>
        </p:txBody>
      </p:sp>
    </p:spTree>
    <p:extLst>
      <p:ext uri="{BB962C8B-B14F-4D97-AF65-F5344CB8AC3E}">
        <p14:creationId xmlns:p14="http://schemas.microsoft.com/office/powerpoint/2010/main" val="1449349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3F8C-2251-0900-A855-9DB6951F185D}"/>
              </a:ext>
            </a:extLst>
          </p:cNvPr>
          <p:cNvSpPr>
            <a:spLocks noGrp="1"/>
          </p:cNvSpPr>
          <p:nvPr>
            <p:ph type="ctrTitle"/>
          </p:nvPr>
        </p:nvSpPr>
        <p:spPr>
          <a:xfrm>
            <a:off x="479502" y="872456"/>
            <a:ext cx="5999357" cy="5016616"/>
          </a:xfrm>
        </p:spPr>
        <p:txBody>
          <a:bodyPr>
            <a:normAutofit/>
          </a:bodyPr>
          <a:lstStyle/>
          <a:p>
            <a:r>
              <a:rPr lang="en-US" sz="2400" b="1" dirty="0">
                <a:effectLst/>
                <a:latin typeface="Lato" panose="020F0502020204030203" pitchFamily="34" charset="0"/>
                <a:ea typeface="Lato" panose="020F0502020204030203" pitchFamily="34" charset="0"/>
                <a:cs typeface="Times New Roman" panose="02020603050405020304" pitchFamily="18" charset="0"/>
              </a:rPr>
              <a:t>John Vance </a:t>
            </a:r>
            <a:r>
              <a:rPr lang="en-US" sz="2400" dirty="0">
                <a:effectLst/>
                <a:latin typeface="Lato" panose="020F0502020204030203" pitchFamily="34" charset="0"/>
                <a:ea typeface="Lato" panose="020F0502020204030203" pitchFamily="34" charset="0"/>
                <a:cs typeface="Times New Roman" panose="02020603050405020304" pitchFamily="18" charset="0"/>
              </a:rPr>
              <a:t>founded Vance Wealth, a premier financial planning practice with the mission to help others achieve more. As a CERTIFIED FINANCIAL PLANNER® professional and , he’s passionately committed to helping families and businesses succeed at every step of their financial journey. In the community, John serves on the board of Single Mothers Outreach and the SCV Chamber of Commerce. Outside the office, John loves spending time with his fiancé, Carmen, and their six kids.</a:t>
            </a:r>
            <a:endParaRPr lang="en-US" sz="4400" dirty="0"/>
          </a:p>
        </p:txBody>
      </p:sp>
      <p:pic>
        <p:nvPicPr>
          <p:cNvPr id="5" name="Picture 4" descr="A person in a blue suit&#10;&#10;Description automatically generated with low confidence">
            <a:extLst>
              <a:ext uri="{FF2B5EF4-FFF2-40B4-BE49-F238E27FC236}">
                <a16:creationId xmlns:a16="http://schemas.microsoft.com/office/drawing/2014/main" id="{0842941C-7782-4C1A-DA05-3777C3828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004" y="1009271"/>
            <a:ext cx="4742985" cy="4742985"/>
          </a:xfrm>
          <a:prstGeom prst="rect">
            <a:avLst/>
          </a:prstGeom>
        </p:spPr>
      </p:pic>
    </p:spTree>
    <p:extLst>
      <p:ext uri="{BB962C8B-B14F-4D97-AF65-F5344CB8AC3E}">
        <p14:creationId xmlns:p14="http://schemas.microsoft.com/office/powerpoint/2010/main" val="2240959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BA200F-C2F5-5FE1-6740-731C2D747609}"/>
              </a:ext>
            </a:extLst>
          </p:cNvPr>
          <p:cNvSpPr>
            <a:spLocks noGrp="1"/>
          </p:cNvSpPr>
          <p:nvPr>
            <p:ph type="sldNum" sz="quarter" idx="12"/>
          </p:nvPr>
        </p:nvSpPr>
        <p:spPr/>
        <p:txBody>
          <a:bodyPr/>
          <a:lstStyle/>
          <a:p>
            <a:fld id="{BF000933-21A5-44DD-BB6D-BF5581238308}" type="slidenum">
              <a:rPr lang="en-US" smtClean="0"/>
              <a:pPr/>
              <a:t>5</a:t>
            </a:fld>
            <a:endParaRPr lang="en-US" dirty="0"/>
          </a:p>
        </p:txBody>
      </p:sp>
      <p:sp>
        <p:nvSpPr>
          <p:cNvPr id="7" name="TextBox 6">
            <a:extLst>
              <a:ext uri="{FF2B5EF4-FFF2-40B4-BE49-F238E27FC236}">
                <a16:creationId xmlns:a16="http://schemas.microsoft.com/office/drawing/2014/main" id="{D7D4B58D-B0A0-1F7B-6D4D-45CE87036112}"/>
              </a:ext>
            </a:extLst>
          </p:cNvPr>
          <p:cNvSpPr txBox="1"/>
          <p:nvPr/>
        </p:nvSpPr>
        <p:spPr>
          <a:xfrm>
            <a:off x="4092498" y="6290639"/>
            <a:ext cx="5776331" cy="246221"/>
          </a:xfrm>
          <a:prstGeom prst="rect">
            <a:avLst/>
          </a:prstGeom>
          <a:noFill/>
        </p:spPr>
        <p:txBody>
          <a:bodyPr wrap="square" rtlCol="0">
            <a:spAutoFit/>
          </a:bodyPr>
          <a:lstStyle/>
          <a:p>
            <a:r>
              <a:rPr lang="en-US" sz="1000" i="1" dirty="0">
                <a:solidFill>
                  <a:schemeClr val="bg1"/>
                </a:solidFill>
              </a:rPr>
              <a:t>Source: Digital Assets Council of Financial  Professionals </a:t>
            </a:r>
          </a:p>
        </p:txBody>
      </p:sp>
      <p:pic>
        <p:nvPicPr>
          <p:cNvPr id="11" name="Content Placeholder 10">
            <a:extLst>
              <a:ext uri="{FF2B5EF4-FFF2-40B4-BE49-F238E27FC236}">
                <a16:creationId xmlns:a16="http://schemas.microsoft.com/office/drawing/2014/main" id="{0FD4A762-1D89-434E-F85D-2D3C1E0B2BCA}"/>
              </a:ext>
            </a:extLst>
          </p:cNvPr>
          <p:cNvPicPr>
            <a:picLocks noGrp="1" noChangeAspect="1"/>
          </p:cNvPicPr>
          <p:nvPr>
            <p:ph idx="1"/>
          </p:nvPr>
        </p:nvPicPr>
        <p:blipFill>
          <a:blip r:embed="rId2"/>
          <a:stretch>
            <a:fillRect/>
          </a:stretch>
        </p:blipFill>
        <p:spPr>
          <a:xfrm>
            <a:off x="2100889" y="0"/>
            <a:ext cx="8064619" cy="5850802"/>
          </a:xfrm>
        </p:spPr>
      </p:pic>
    </p:spTree>
    <p:extLst>
      <p:ext uri="{BB962C8B-B14F-4D97-AF65-F5344CB8AC3E}">
        <p14:creationId xmlns:p14="http://schemas.microsoft.com/office/powerpoint/2010/main" val="1020169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F79C5E-C72B-AF89-C5E3-867C1DA4E254}"/>
              </a:ext>
            </a:extLst>
          </p:cNvPr>
          <p:cNvSpPr>
            <a:spLocks noGrp="1"/>
          </p:cNvSpPr>
          <p:nvPr>
            <p:ph type="sldNum" sz="quarter" idx="12"/>
          </p:nvPr>
        </p:nvSpPr>
        <p:spPr/>
        <p:txBody>
          <a:bodyPr/>
          <a:lstStyle/>
          <a:p>
            <a:fld id="{BF000933-21A5-44DD-BB6D-BF5581238308}" type="slidenum">
              <a:rPr lang="en-US" smtClean="0"/>
              <a:pPr/>
              <a:t>6</a:t>
            </a:fld>
            <a:endParaRPr lang="en-US" dirty="0"/>
          </a:p>
        </p:txBody>
      </p:sp>
      <p:sp>
        <p:nvSpPr>
          <p:cNvPr id="7" name="TextBox 6">
            <a:extLst>
              <a:ext uri="{FF2B5EF4-FFF2-40B4-BE49-F238E27FC236}">
                <a16:creationId xmlns:a16="http://schemas.microsoft.com/office/drawing/2014/main" id="{7F1B9A21-0A89-6D56-229D-247DD4B54EFB}"/>
              </a:ext>
            </a:extLst>
          </p:cNvPr>
          <p:cNvSpPr txBox="1"/>
          <p:nvPr/>
        </p:nvSpPr>
        <p:spPr>
          <a:xfrm>
            <a:off x="4092498" y="6290639"/>
            <a:ext cx="5776331" cy="246221"/>
          </a:xfrm>
          <a:prstGeom prst="rect">
            <a:avLst/>
          </a:prstGeom>
          <a:noFill/>
        </p:spPr>
        <p:txBody>
          <a:bodyPr wrap="square" rtlCol="0">
            <a:spAutoFit/>
          </a:bodyPr>
          <a:lstStyle/>
          <a:p>
            <a:r>
              <a:rPr lang="en-US" sz="1000" i="1" dirty="0">
                <a:solidFill>
                  <a:schemeClr val="bg1"/>
                </a:solidFill>
              </a:rPr>
              <a:t>Source: Digital Assets Council of Financial  Professionals </a:t>
            </a:r>
          </a:p>
        </p:txBody>
      </p:sp>
      <p:pic>
        <p:nvPicPr>
          <p:cNvPr id="11" name="Content Placeholder 10">
            <a:extLst>
              <a:ext uri="{FF2B5EF4-FFF2-40B4-BE49-F238E27FC236}">
                <a16:creationId xmlns:a16="http://schemas.microsoft.com/office/drawing/2014/main" id="{4E342F7B-EAFE-DA56-3D09-FC8ED0A13129}"/>
              </a:ext>
            </a:extLst>
          </p:cNvPr>
          <p:cNvPicPr>
            <a:picLocks noGrp="1" noChangeAspect="1"/>
          </p:cNvPicPr>
          <p:nvPr>
            <p:ph idx="1"/>
          </p:nvPr>
        </p:nvPicPr>
        <p:blipFill>
          <a:blip r:embed="rId2"/>
          <a:stretch>
            <a:fillRect/>
          </a:stretch>
        </p:blipFill>
        <p:spPr>
          <a:xfrm>
            <a:off x="1750911" y="0"/>
            <a:ext cx="8690177" cy="5832830"/>
          </a:xfrm>
        </p:spPr>
      </p:pic>
    </p:spTree>
    <p:extLst>
      <p:ext uri="{BB962C8B-B14F-4D97-AF65-F5344CB8AC3E}">
        <p14:creationId xmlns:p14="http://schemas.microsoft.com/office/powerpoint/2010/main" val="1354268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CBEF6B-DC0E-08D5-8DF2-775954607D79}"/>
              </a:ext>
            </a:extLst>
          </p:cNvPr>
          <p:cNvSpPr>
            <a:spLocks noGrp="1"/>
          </p:cNvSpPr>
          <p:nvPr>
            <p:ph type="sldNum" sz="quarter" idx="12"/>
          </p:nvPr>
        </p:nvSpPr>
        <p:spPr/>
        <p:txBody>
          <a:bodyPr/>
          <a:lstStyle/>
          <a:p>
            <a:fld id="{BF000933-21A5-44DD-BB6D-BF5581238308}" type="slidenum">
              <a:rPr lang="en-US" smtClean="0"/>
              <a:pPr/>
              <a:t>7</a:t>
            </a:fld>
            <a:endParaRPr lang="en-US" dirty="0"/>
          </a:p>
        </p:txBody>
      </p:sp>
      <p:sp>
        <p:nvSpPr>
          <p:cNvPr id="7" name="TextBox 6">
            <a:extLst>
              <a:ext uri="{FF2B5EF4-FFF2-40B4-BE49-F238E27FC236}">
                <a16:creationId xmlns:a16="http://schemas.microsoft.com/office/drawing/2014/main" id="{E5F45E01-C4DB-F1E8-F81B-DCA63C4B4875}"/>
              </a:ext>
            </a:extLst>
          </p:cNvPr>
          <p:cNvSpPr txBox="1"/>
          <p:nvPr/>
        </p:nvSpPr>
        <p:spPr>
          <a:xfrm>
            <a:off x="4092498" y="6290639"/>
            <a:ext cx="5776331" cy="246221"/>
          </a:xfrm>
          <a:prstGeom prst="rect">
            <a:avLst/>
          </a:prstGeom>
          <a:noFill/>
        </p:spPr>
        <p:txBody>
          <a:bodyPr wrap="square" rtlCol="0">
            <a:spAutoFit/>
          </a:bodyPr>
          <a:lstStyle/>
          <a:p>
            <a:r>
              <a:rPr lang="en-US" sz="1000" i="1" dirty="0">
                <a:solidFill>
                  <a:schemeClr val="bg1"/>
                </a:solidFill>
              </a:rPr>
              <a:t>Source: Digital Assets Council of Financial  Professionals </a:t>
            </a:r>
          </a:p>
        </p:txBody>
      </p:sp>
      <p:pic>
        <p:nvPicPr>
          <p:cNvPr id="11" name="Content Placeholder 10">
            <a:extLst>
              <a:ext uri="{FF2B5EF4-FFF2-40B4-BE49-F238E27FC236}">
                <a16:creationId xmlns:a16="http://schemas.microsoft.com/office/drawing/2014/main" id="{EDD2D30A-0E06-B415-DA9F-0E62AC56FD07}"/>
              </a:ext>
            </a:extLst>
          </p:cNvPr>
          <p:cNvPicPr>
            <a:picLocks noGrp="1" noChangeAspect="1"/>
          </p:cNvPicPr>
          <p:nvPr>
            <p:ph idx="1"/>
          </p:nvPr>
        </p:nvPicPr>
        <p:blipFill>
          <a:blip r:embed="rId2"/>
          <a:stretch>
            <a:fillRect/>
          </a:stretch>
        </p:blipFill>
        <p:spPr>
          <a:xfrm>
            <a:off x="1741449" y="0"/>
            <a:ext cx="8709102" cy="5847962"/>
          </a:xfrm>
        </p:spPr>
      </p:pic>
    </p:spTree>
    <p:extLst>
      <p:ext uri="{BB962C8B-B14F-4D97-AF65-F5344CB8AC3E}">
        <p14:creationId xmlns:p14="http://schemas.microsoft.com/office/powerpoint/2010/main" val="420005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ED02E5-964B-57A6-6C4E-59D82B90015E}"/>
              </a:ext>
            </a:extLst>
          </p:cNvPr>
          <p:cNvSpPr>
            <a:spLocks noGrp="1"/>
          </p:cNvSpPr>
          <p:nvPr>
            <p:ph type="sldNum" sz="quarter" idx="12"/>
          </p:nvPr>
        </p:nvSpPr>
        <p:spPr/>
        <p:txBody>
          <a:bodyPr/>
          <a:lstStyle/>
          <a:p>
            <a:fld id="{BF000933-21A5-44DD-BB6D-BF5581238308}" type="slidenum">
              <a:rPr lang="en-US" smtClean="0"/>
              <a:pPr/>
              <a:t>8</a:t>
            </a:fld>
            <a:endParaRPr lang="en-US" dirty="0"/>
          </a:p>
        </p:txBody>
      </p:sp>
      <p:sp>
        <p:nvSpPr>
          <p:cNvPr id="7" name="TextBox 6">
            <a:extLst>
              <a:ext uri="{FF2B5EF4-FFF2-40B4-BE49-F238E27FC236}">
                <a16:creationId xmlns:a16="http://schemas.microsoft.com/office/drawing/2014/main" id="{C39D2510-14A2-9F12-A9C4-5CD084B6AA92}"/>
              </a:ext>
            </a:extLst>
          </p:cNvPr>
          <p:cNvSpPr txBox="1"/>
          <p:nvPr/>
        </p:nvSpPr>
        <p:spPr>
          <a:xfrm>
            <a:off x="4092498" y="6290639"/>
            <a:ext cx="5776331" cy="246221"/>
          </a:xfrm>
          <a:prstGeom prst="rect">
            <a:avLst/>
          </a:prstGeom>
          <a:noFill/>
        </p:spPr>
        <p:txBody>
          <a:bodyPr wrap="square" rtlCol="0">
            <a:spAutoFit/>
          </a:bodyPr>
          <a:lstStyle/>
          <a:p>
            <a:r>
              <a:rPr lang="en-US" sz="1000" i="1" dirty="0">
                <a:solidFill>
                  <a:schemeClr val="bg1"/>
                </a:solidFill>
              </a:rPr>
              <a:t>Source: Digital Assets Council of Financial  Professionals </a:t>
            </a:r>
          </a:p>
        </p:txBody>
      </p:sp>
      <p:pic>
        <p:nvPicPr>
          <p:cNvPr id="11" name="Content Placeholder 10">
            <a:extLst>
              <a:ext uri="{FF2B5EF4-FFF2-40B4-BE49-F238E27FC236}">
                <a16:creationId xmlns:a16="http://schemas.microsoft.com/office/drawing/2014/main" id="{DC442EF4-05C0-265A-89F3-7940035D4857}"/>
              </a:ext>
            </a:extLst>
          </p:cNvPr>
          <p:cNvPicPr>
            <a:picLocks noGrp="1" noChangeAspect="1"/>
          </p:cNvPicPr>
          <p:nvPr>
            <p:ph idx="1"/>
          </p:nvPr>
        </p:nvPicPr>
        <p:blipFill>
          <a:blip r:embed="rId2"/>
          <a:stretch>
            <a:fillRect/>
          </a:stretch>
        </p:blipFill>
        <p:spPr>
          <a:xfrm>
            <a:off x="1771978" y="0"/>
            <a:ext cx="8648043" cy="5865694"/>
          </a:xfrm>
        </p:spPr>
      </p:pic>
    </p:spTree>
    <p:extLst>
      <p:ext uri="{BB962C8B-B14F-4D97-AF65-F5344CB8AC3E}">
        <p14:creationId xmlns:p14="http://schemas.microsoft.com/office/powerpoint/2010/main" val="1270650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DFCD8F-1ABB-1D7F-3BEF-F13BC72D65F9}"/>
              </a:ext>
            </a:extLst>
          </p:cNvPr>
          <p:cNvSpPr>
            <a:spLocks noGrp="1"/>
          </p:cNvSpPr>
          <p:nvPr>
            <p:ph type="sldNum" sz="quarter" idx="12"/>
          </p:nvPr>
        </p:nvSpPr>
        <p:spPr/>
        <p:txBody>
          <a:bodyPr/>
          <a:lstStyle/>
          <a:p>
            <a:fld id="{BF000933-21A5-44DD-BB6D-BF5581238308}" type="slidenum">
              <a:rPr lang="en-US" smtClean="0"/>
              <a:pPr/>
              <a:t>9</a:t>
            </a:fld>
            <a:endParaRPr lang="en-US" dirty="0"/>
          </a:p>
        </p:txBody>
      </p:sp>
      <p:sp>
        <p:nvSpPr>
          <p:cNvPr id="7" name="TextBox 6">
            <a:extLst>
              <a:ext uri="{FF2B5EF4-FFF2-40B4-BE49-F238E27FC236}">
                <a16:creationId xmlns:a16="http://schemas.microsoft.com/office/drawing/2014/main" id="{8BDA4037-42E2-DB17-9A79-EAEE3ED84B9A}"/>
              </a:ext>
            </a:extLst>
          </p:cNvPr>
          <p:cNvSpPr txBox="1"/>
          <p:nvPr/>
        </p:nvSpPr>
        <p:spPr>
          <a:xfrm>
            <a:off x="4092498" y="6290639"/>
            <a:ext cx="5776331" cy="246221"/>
          </a:xfrm>
          <a:prstGeom prst="rect">
            <a:avLst/>
          </a:prstGeom>
          <a:noFill/>
        </p:spPr>
        <p:txBody>
          <a:bodyPr wrap="square" rtlCol="0">
            <a:spAutoFit/>
          </a:bodyPr>
          <a:lstStyle/>
          <a:p>
            <a:r>
              <a:rPr lang="en-US" sz="1000" i="1" dirty="0">
                <a:solidFill>
                  <a:schemeClr val="bg1"/>
                </a:solidFill>
              </a:rPr>
              <a:t>Source: Digital Assets Council of Financial  Professionals </a:t>
            </a:r>
          </a:p>
        </p:txBody>
      </p:sp>
      <p:pic>
        <p:nvPicPr>
          <p:cNvPr id="11" name="Content Placeholder 10">
            <a:extLst>
              <a:ext uri="{FF2B5EF4-FFF2-40B4-BE49-F238E27FC236}">
                <a16:creationId xmlns:a16="http://schemas.microsoft.com/office/drawing/2014/main" id="{374F21DB-94C0-5003-E88E-BAB2E538E124}"/>
              </a:ext>
            </a:extLst>
          </p:cNvPr>
          <p:cNvPicPr>
            <a:picLocks noGrp="1" noChangeAspect="1"/>
          </p:cNvPicPr>
          <p:nvPr>
            <p:ph idx="1"/>
          </p:nvPr>
        </p:nvPicPr>
        <p:blipFill rotWithShape="1">
          <a:blip r:embed="rId2"/>
          <a:srcRect t="1447"/>
          <a:stretch/>
        </p:blipFill>
        <p:spPr>
          <a:xfrm>
            <a:off x="1671548" y="0"/>
            <a:ext cx="8848904" cy="5875583"/>
          </a:xfrm>
        </p:spPr>
      </p:pic>
    </p:spTree>
    <p:extLst>
      <p:ext uri="{BB962C8B-B14F-4D97-AF65-F5344CB8AC3E}">
        <p14:creationId xmlns:p14="http://schemas.microsoft.com/office/powerpoint/2010/main" val="6880096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_narrow_0419" id="{2FEDAA6C-24E8-41B7-810B-5724BCC2D81A}" vid="{ACD43532-5729-4C9E-A69A-588B8111D52D}"/>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_narrow_0419" id="{2FEDAA6C-24E8-41B7-810B-5724BCC2D81A}" vid="{ACD43532-5729-4C9E-A69A-588B8111D52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Template_narrow_0419</Template>
  <TotalTime>773</TotalTime>
  <Words>709</Words>
  <Application>Microsoft Office PowerPoint</Application>
  <PresentationFormat>Widescreen</PresentationFormat>
  <Paragraphs>43</Paragraphs>
  <Slides>13</Slides>
  <Notes>1</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ITC Avant Garde Std Bk</vt:lpstr>
      <vt:lpstr>ITC Avant Garde Std Md</vt:lpstr>
      <vt:lpstr>Lato</vt:lpstr>
      <vt:lpstr>Office Theme</vt:lpstr>
      <vt:lpstr>1_Office Theme</vt:lpstr>
      <vt:lpstr>PowerPoint Presentation</vt:lpstr>
      <vt:lpstr>Welcome to the World of Blockchain, Bitcoin  &amp; Digital Assets</vt:lpstr>
      <vt:lpstr>Disclosures</vt:lpstr>
      <vt:lpstr>John Vance founded Vance Wealth, a premier financial planning practice with the mission to help others achieve more. As a CERTIFIED FINANCIAL PLANNER® professional and , he’s passionately committed to helping families and businesses succeed at every step of their financial journey. In the community, John serves on the board of Single Mothers Outreach and the SCV Chamber of Commerce. Outside the office, John loves spending time with his fiancé, Carmen, and their six kids.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Angela Capodanno</dc:creator>
  <cp:lastModifiedBy>Kathy Norris</cp:lastModifiedBy>
  <cp:revision>51</cp:revision>
  <dcterms:created xsi:type="dcterms:W3CDTF">2019-04-12T16:45:55Z</dcterms:created>
  <dcterms:modified xsi:type="dcterms:W3CDTF">2022-08-17T19:44:53Z</dcterms:modified>
</cp:coreProperties>
</file>