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391" r:id="rId2"/>
    <p:sldId id="496" r:id="rId3"/>
    <p:sldId id="497" r:id="rId4"/>
    <p:sldId id="498" r:id="rId5"/>
    <p:sldId id="499" r:id="rId6"/>
    <p:sldId id="500" r:id="rId7"/>
    <p:sldId id="491" r:id="rId8"/>
    <p:sldId id="493" r:id="rId9"/>
    <p:sldId id="494" r:id="rId10"/>
    <p:sldId id="463" r:id="rId11"/>
  </p:sldIdLst>
  <p:sldSz cx="24384000" cy="13716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Open Sans Extrabold" panose="020B0906030804020204" pitchFamily="34" charset="0"/>
      <p:bold r:id="rId19"/>
      <p:boldItalic r:id="rId20"/>
    </p:embeddedFont>
  </p:embeddedFont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F0"/>
    <a:srgbClr val="BCBCBC"/>
    <a:srgbClr val="0D8285"/>
    <a:srgbClr val="81F0F3"/>
    <a:srgbClr val="DCDCDC"/>
    <a:srgbClr val="E9F4F4"/>
    <a:srgbClr val="C5C5C5"/>
    <a:srgbClr val="918F90"/>
    <a:srgbClr val="B1B0B1"/>
    <a:srgbClr val="E6E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0" autoAdjust="0"/>
    <p:restoredTop sz="97951" autoAdjust="0"/>
  </p:normalViewPr>
  <p:slideViewPr>
    <p:cSldViewPr snapToGrid="0">
      <p:cViewPr varScale="1">
        <p:scale>
          <a:sx n="53" d="100"/>
          <a:sy n="53" d="100"/>
        </p:scale>
        <p:origin x="900" y="9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152" d="100"/>
          <a:sy n="152" d="100"/>
        </p:scale>
        <p:origin x="5890"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pPr/>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4" name="Freeform 13"/>
          <p:cNvSpPr/>
          <p:nvPr userDrawn="1"/>
        </p:nvSpPr>
        <p:spPr>
          <a:xfrm>
            <a:off x="1237486" y="1049118"/>
            <a:ext cx="3286148" cy="245608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5" name="TextBox 14">
            <a:extLst>
              <a:ext uri="{FF2B5EF4-FFF2-40B4-BE49-F238E27FC236}">
                <a16:creationId xmlns:a16="http://schemas.microsoft.com/office/drawing/2014/main" id="{3924F229-7884-6D85-B084-68BC74B610DE}"/>
              </a:ext>
            </a:extLst>
          </p:cNvPr>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tx1"/>
                </a:solidFill>
                <a:latin typeface="+mn-lt"/>
                <a:ea typeface="Open Sans" panose="020B0606030504020204" pitchFamily="34" charset="0"/>
                <a:cs typeface="Open Sans" panose="020B0606030504020204" pitchFamily="34" charset="0"/>
              </a:rPr>
              <a:t>www.</a:t>
            </a:r>
            <a:r>
              <a:rPr lang="en-US" sz="2000" dirty="0">
                <a:solidFill>
                  <a:schemeClr val="tx1"/>
                </a:solidFill>
                <a:latin typeface="+mn-lt"/>
                <a:ea typeface="Open Sans" panose="020B0606030504020204" pitchFamily="34" charset="0"/>
                <a:cs typeface="Open Sans" panose="020B0606030504020204" pitchFamily="34" charset="0"/>
              </a:rPr>
              <a:t>prosperitasfin</a:t>
            </a:r>
            <a:r>
              <a:rPr lang="tr-TR" sz="2000" dirty="0">
                <a:solidFill>
                  <a:schemeClr val="tx1"/>
                </a:solidFill>
                <a:latin typeface="+mn-lt"/>
                <a:ea typeface="Open Sans" panose="020B0606030504020204" pitchFamily="34" charset="0"/>
                <a:cs typeface="Open Sans" panose="020B0606030504020204" pitchFamily="34" charset="0"/>
              </a:rPr>
              <a:t>.com</a:t>
            </a:r>
          </a:p>
        </p:txBody>
      </p:sp>
      <p:sp>
        <p:nvSpPr>
          <p:cNvPr id="16" name="TextBox 15">
            <a:extLst>
              <a:ext uri="{FF2B5EF4-FFF2-40B4-BE49-F238E27FC236}">
                <a16:creationId xmlns:a16="http://schemas.microsoft.com/office/drawing/2014/main" id="{3A4B39B9-EA99-DB45-F972-94A003ECE8C2}"/>
              </a:ext>
            </a:extLst>
          </p:cNvPr>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tx1"/>
                </a:solidFill>
                <a:latin typeface="+mn-lt"/>
                <a:ea typeface="Open Sans" panose="020B0606030504020204" pitchFamily="34" charset="0"/>
                <a:cs typeface="Open Sans" panose="020B0606030504020204" pitchFamily="34" charset="0"/>
              </a:rPr>
              <a:t>661.255.9555</a:t>
            </a:r>
            <a:endParaRPr lang="tr-TR" sz="2000" dirty="0">
              <a:solidFill>
                <a:schemeClr val="tx1"/>
              </a:solidFill>
              <a:latin typeface="+mn-lt"/>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40A50E3E-D045-ACC8-FF11-3C91D45281FC}"/>
              </a:ext>
            </a:extLst>
          </p:cNvPr>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tx1"/>
                </a:solidFill>
                <a:latin typeface="+mn-lt"/>
                <a:ea typeface="Open Sans" panose="020B0606030504020204" pitchFamily="34" charset="0"/>
                <a:cs typeface="Open Sans" panose="020B0606030504020204" pitchFamily="34" charset="0"/>
              </a:rPr>
              <a:t>info@prosperitasfin.com</a:t>
            </a:r>
            <a:endParaRPr lang="tr-TR" sz="2000" dirty="0">
              <a:solidFill>
                <a:schemeClr val="tx1"/>
              </a:solidFill>
              <a:latin typeface="+mn-lt"/>
              <a:ea typeface="Open Sans" panose="020B0606030504020204" pitchFamily="34" charset="0"/>
              <a:cs typeface="Open Sans" panose="020B0606030504020204" pitchFamily="34" charset="0"/>
            </a:endParaRPr>
          </a:p>
        </p:txBody>
      </p:sp>
      <p:pic>
        <p:nvPicPr>
          <p:cNvPr id="18" name="Picture 17" descr="Background pattern&#10;&#10;Description automatically generated">
            <a:extLst>
              <a:ext uri="{FF2B5EF4-FFF2-40B4-BE49-F238E27FC236}">
                <a16:creationId xmlns:a16="http://schemas.microsoft.com/office/drawing/2014/main" id="{F37EDCC4-918E-145A-C839-62DC1DEAC1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19" name="Picture 18" descr="Background pattern&#10;&#10;Description automatically generated">
            <a:extLst>
              <a:ext uri="{FF2B5EF4-FFF2-40B4-BE49-F238E27FC236}">
                <a16:creationId xmlns:a16="http://schemas.microsoft.com/office/drawing/2014/main" id="{1BEA009C-E91E-866C-95A8-A2D6A6170F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20" name="Picture 19" descr="Background pattern&#10;&#10;Description automatically generated">
            <a:extLst>
              <a:ext uri="{FF2B5EF4-FFF2-40B4-BE49-F238E27FC236}">
                <a16:creationId xmlns:a16="http://schemas.microsoft.com/office/drawing/2014/main" id="{74CD3F52-A12B-9012-F48E-18C7186760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pic>
        <p:nvPicPr>
          <p:cNvPr id="12" name="Picture 11" descr="Background pattern&#10;&#10;Description automatically generated">
            <a:extLst>
              <a:ext uri="{FF2B5EF4-FFF2-40B4-BE49-F238E27FC236}">
                <a16:creationId xmlns:a16="http://schemas.microsoft.com/office/drawing/2014/main" id="{D101529A-6061-4581-F05E-628B353C08C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358" t="8289" r="66344" b="87427"/>
          <a:stretch/>
        </p:blipFill>
        <p:spPr>
          <a:xfrm>
            <a:off x="2292603" y="13156764"/>
            <a:ext cx="272963" cy="272053"/>
          </a:xfrm>
          <a:prstGeom prst="rect">
            <a:avLst/>
          </a:prstGeom>
        </p:spPr>
      </p:pic>
      <p:pic>
        <p:nvPicPr>
          <p:cNvPr id="22" name="Picture 21">
            <a:extLst>
              <a:ext uri="{FF2B5EF4-FFF2-40B4-BE49-F238E27FC236}">
                <a16:creationId xmlns:a16="http://schemas.microsoft.com/office/drawing/2014/main" id="{872C0A47-B7F5-0B16-67CC-73504388E3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222071" y="12612674"/>
            <a:ext cx="3722364" cy="728385"/>
          </a:xfrm>
          <a:prstGeom prst="rect">
            <a:avLst/>
          </a:prstGeom>
        </p:spPr>
      </p:pic>
      <p:pic>
        <p:nvPicPr>
          <p:cNvPr id="23" name="Picture 22" descr="Background pattern&#10;&#10;Description automatically generated">
            <a:extLst>
              <a:ext uri="{FF2B5EF4-FFF2-40B4-BE49-F238E27FC236}">
                <a16:creationId xmlns:a16="http://schemas.microsoft.com/office/drawing/2014/main" id="{0D6C37C0-5FE0-4955-6B34-48E030B24D4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4694" t="45993" r="20308" b="50437"/>
          <a:stretch/>
        </p:blipFill>
        <p:spPr>
          <a:xfrm>
            <a:off x="7803002" y="13180133"/>
            <a:ext cx="317395" cy="226711"/>
          </a:xfrm>
          <a:prstGeom prst="rect">
            <a:avLst/>
          </a:prstGeom>
        </p:spPr>
      </p:pic>
      <p:pic>
        <p:nvPicPr>
          <p:cNvPr id="24" name="Picture 23" descr="Background pattern&#10;&#10;Description automatically generated">
            <a:extLst>
              <a:ext uri="{FF2B5EF4-FFF2-40B4-BE49-F238E27FC236}">
                <a16:creationId xmlns:a16="http://schemas.microsoft.com/office/drawing/2014/main" id="{827351D4-60D7-2666-3A62-EB7C23F5EBF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341" t="7892" r="91613" b="87348"/>
          <a:stretch/>
        </p:blipFill>
        <p:spPr>
          <a:xfrm>
            <a:off x="14892272" y="13104769"/>
            <a:ext cx="256939" cy="302281"/>
          </a:xfrm>
          <a:prstGeom prst="rect">
            <a:avLst/>
          </a:prstGeom>
        </p:spPr>
      </p:pic>
    </p:spTree>
    <p:extLst>
      <p:ext uri="{BB962C8B-B14F-4D97-AF65-F5344CB8AC3E}">
        <p14:creationId xmlns:p14="http://schemas.microsoft.com/office/powerpoint/2010/main" val="109712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4" name="TextBox 3"/>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bg1"/>
                </a:solidFill>
                <a:latin typeface="+mn-lt"/>
                <a:ea typeface="Open Sans" panose="020B0606030504020204" pitchFamily="34" charset="0"/>
                <a:cs typeface="Open Sans" panose="020B0606030504020204" pitchFamily="34" charset="0"/>
              </a:rPr>
              <a:t>www.</a:t>
            </a:r>
            <a:r>
              <a:rPr lang="en-US" sz="2000" dirty="0">
                <a:solidFill>
                  <a:schemeClr val="bg1"/>
                </a:solidFill>
                <a:latin typeface="+mn-lt"/>
                <a:ea typeface="Open Sans" panose="020B0606030504020204" pitchFamily="34" charset="0"/>
                <a:cs typeface="Open Sans" panose="020B0606030504020204" pitchFamily="34" charset="0"/>
              </a:rPr>
              <a:t>prosperitasfin</a:t>
            </a:r>
            <a:r>
              <a:rPr lang="tr-TR" sz="2000" dirty="0">
                <a:solidFill>
                  <a:schemeClr val="bg1"/>
                </a:solidFill>
                <a:latin typeface="+mn-lt"/>
                <a:ea typeface="Open Sans" panose="020B0606030504020204" pitchFamily="34" charset="0"/>
                <a:cs typeface="Open Sans" panose="020B0606030504020204" pitchFamily="34" charset="0"/>
              </a:rPr>
              <a:t>.com</a:t>
            </a:r>
          </a:p>
        </p:txBody>
      </p:sp>
      <p:sp>
        <p:nvSpPr>
          <p:cNvPr id="7" name="TextBox 6"/>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661.255.9555</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8" name="TextBox 7"/>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info@prosperitasfin.com</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15" name="Freeform 14"/>
          <p:cNvSpPr/>
          <p:nvPr userDrawn="1"/>
        </p:nvSpPr>
        <p:spPr>
          <a:xfrm>
            <a:off x="1237486" y="1049118"/>
            <a:ext cx="1208304" cy="90309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2" name="Picture 11" descr="Logo&#10;&#10;Description automatically generated with low confidence">
            <a:extLst>
              <a:ext uri="{FF2B5EF4-FFF2-40B4-BE49-F238E27FC236}">
                <a16:creationId xmlns:a16="http://schemas.microsoft.com/office/drawing/2014/main" id="{846615D1-7C23-F123-4D26-79FE43342B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78889" y="12619924"/>
            <a:ext cx="3511498" cy="687199"/>
          </a:xfrm>
          <a:prstGeom prst="rect">
            <a:avLst/>
          </a:prstGeom>
        </p:spPr>
      </p:pic>
      <p:pic>
        <p:nvPicPr>
          <p:cNvPr id="22" name="Picture 21" descr="Background pattern&#10;&#10;Description automatically generated">
            <a:extLst>
              <a:ext uri="{FF2B5EF4-FFF2-40B4-BE49-F238E27FC236}">
                <a16:creationId xmlns:a16="http://schemas.microsoft.com/office/drawing/2014/main" id="{E5C0A9DB-8BAB-54D5-B1C1-46CA3B7592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24" name="Picture 23" descr="Background pattern&#10;&#10;Description automatically generated">
            <a:extLst>
              <a:ext uri="{FF2B5EF4-FFF2-40B4-BE49-F238E27FC236}">
                <a16:creationId xmlns:a16="http://schemas.microsoft.com/office/drawing/2014/main" id="{7776CEFE-9DEB-CE62-0339-B8B4E0F34E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26" name="Picture 25" descr="Background pattern&#10;&#10;Description automatically generated">
            <a:extLst>
              <a:ext uri="{FF2B5EF4-FFF2-40B4-BE49-F238E27FC236}">
                <a16:creationId xmlns:a16="http://schemas.microsoft.com/office/drawing/2014/main" id="{E4CD2FA5-F0D9-62CD-6D48-DCC276D9AC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spTree>
    <p:extLst>
      <p:ext uri="{BB962C8B-B14F-4D97-AF65-F5344CB8AC3E}">
        <p14:creationId xmlns:p14="http://schemas.microsoft.com/office/powerpoint/2010/main" val="324480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wer Half Page Photo Master Slide">
    <p:spTree>
      <p:nvGrpSpPr>
        <p:cNvPr id="1" name=""/>
        <p:cNvGrpSpPr/>
        <p:nvPr/>
      </p:nvGrpSpPr>
      <p:grpSpPr>
        <a:xfrm>
          <a:off x="0" y="0"/>
          <a:ext cx="0" cy="0"/>
          <a:chOff x="0" y="0"/>
          <a:chExt cx="0" cy="0"/>
        </a:xfrm>
      </p:grpSpPr>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5" name="Freeform 14"/>
          <p:cNvSpPr/>
          <p:nvPr userDrawn="1"/>
        </p:nvSpPr>
        <p:spPr>
          <a:xfrm>
            <a:off x="1237486" y="1049118"/>
            <a:ext cx="1208304" cy="90309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6" name="Picture 15" descr="Logo&#10;&#10;Description automatically generated with low confidence">
            <a:extLst>
              <a:ext uri="{FF2B5EF4-FFF2-40B4-BE49-F238E27FC236}">
                <a16:creationId xmlns:a16="http://schemas.microsoft.com/office/drawing/2014/main" id="{885E92F2-9DDA-9655-7230-97D56DDA3E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78889" y="12619924"/>
            <a:ext cx="3511498" cy="687199"/>
          </a:xfrm>
          <a:prstGeom prst="rect">
            <a:avLst/>
          </a:prstGeom>
        </p:spPr>
      </p:pic>
      <p:sp>
        <p:nvSpPr>
          <p:cNvPr id="17" name="TextBox 16">
            <a:extLst>
              <a:ext uri="{FF2B5EF4-FFF2-40B4-BE49-F238E27FC236}">
                <a16:creationId xmlns:a16="http://schemas.microsoft.com/office/drawing/2014/main" id="{6BDEC971-DFFF-1846-BF9D-59214BD84CC3}"/>
              </a:ext>
            </a:extLst>
          </p:cNvPr>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bg1"/>
                </a:solidFill>
                <a:latin typeface="+mn-lt"/>
                <a:ea typeface="Open Sans" panose="020B0606030504020204" pitchFamily="34" charset="0"/>
                <a:cs typeface="Open Sans" panose="020B0606030504020204" pitchFamily="34" charset="0"/>
              </a:rPr>
              <a:t>www.</a:t>
            </a:r>
            <a:r>
              <a:rPr lang="en-US" sz="2000" dirty="0">
                <a:solidFill>
                  <a:schemeClr val="bg1"/>
                </a:solidFill>
                <a:latin typeface="+mn-lt"/>
                <a:ea typeface="Open Sans" panose="020B0606030504020204" pitchFamily="34" charset="0"/>
                <a:cs typeface="Open Sans" panose="020B0606030504020204" pitchFamily="34" charset="0"/>
              </a:rPr>
              <a:t>prosperitasfin</a:t>
            </a:r>
            <a:r>
              <a:rPr lang="tr-TR" sz="2000" dirty="0">
                <a:solidFill>
                  <a:schemeClr val="bg1"/>
                </a:solidFill>
                <a:latin typeface="+mn-lt"/>
                <a:ea typeface="Open Sans" panose="020B0606030504020204" pitchFamily="34" charset="0"/>
                <a:cs typeface="Open Sans" panose="020B0606030504020204" pitchFamily="34" charset="0"/>
              </a:rPr>
              <a:t>.com</a:t>
            </a:r>
          </a:p>
        </p:txBody>
      </p:sp>
      <p:sp>
        <p:nvSpPr>
          <p:cNvPr id="18" name="TextBox 17">
            <a:extLst>
              <a:ext uri="{FF2B5EF4-FFF2-40B4-BE49-F238E27FC236}">
                <a16:creationId xmlns:a16="http://schemas.microsoft.com/office/drawing/2014/main" id="{DE7F07B8-C956-5E1C-F8F3-6EDF0CC9EE97}"/>
              </a:ext>
            </a:extLst>
          </p:cNvPr>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661.255.9555</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95C5D31F-6236-5288-1780-7A953FC3E53E}"/>
              </a:ext>
            </a:extLst>
          </p:cNvPr>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info@prosperitasfin.com</a:t>
            </a:r>
            <a:endParaRPr lang="tr-TR" sz="2000" dirty="0">
              <a:solidFill>
                <a:schemeClr val="bg1"/>
              </a:solidFill>
              <a:latin typeface="+mn-lt"/>
              <a:ea typeface="Open Sans" panose="020B0606030504020204" pitchFamily="34" charset="0"/>
              <a:cs typeface="Open Sans" panose="020B0606030504020204" pitchFamily="34" charset="0"/>
            </a:endParaRPr>
          </a:p>
        </p:txBody>
      </p:sp>
      <p:pic>
        <p:nvPicPr>
          <p:cNvPr id="20" name="Picture 19" descr="Background pattern&#10;&#10;Description automatically generated">
            <a:extLst>
              <a:ext uri="{FF2B5EF4-FFF2-40B4-BE49-F238E27FC236}">
                <a16:creationId xmlns:a16="http://schemas.microsoft.com/office/drawing/2014/main" id="{10757679-9950-2698-213A-AEB1D3E3CB9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21" name="Picture 20" descr="Background pattern&#10;&#10;Description automatically generated">
            <a:extLst>
              <a:ext uri="{FF2B5EF4-FFF2-40B4-BE49-F238E27FC236}">
                <a16:creationId xmlns:a16="http://schemas.microsoft.com/office/drawing/2014/main" id="{1C98464B-4487-BFA9-3987-37D95D3D33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22" name="Picture 21" descr="Background pattern&#10;&#10;Description automatically generated">
            <a:extLst>
              <a:ext uri="{FF2B5EF4-FFF2-40B4-BE49-F238E27FC236}">
                <a16:creationId xmlns:a16="http://schemas.microsoft.com/office/drawing/2014/main" id="{CB2427C9-4440-F7A5-D67E-0BA494F9DA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spTree>
    <p:extLst>
      <p:ext uri="{BB962C8B-B14F-4D97-AF65-F5344CB8AC3E}">
        <p14:creationId xmlns:p14="http://schemas.microsoft.com/office/powerpoint/2010/main" val="166413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 Half Page Photo Master Slide">
    <p:spTree>
      <p:nvGrpSpPr>
        <p:cNvPr id="1" name=""/>
        <p:cNvGrpSpPr/>
        <p:nvPr/>
      </p:nvGrpSpPr>
      <p:grpSpPr>
        <a:xfrm>
          <a:off x="0" y="0"/>
          <a:ext cx="0" cy="0"/>
          <a:chOff x="0" y="0"/>
          <a:chExt cx="0" cy="0"/>
        </a:xfrm>
      </p:grpSpPr>
      <p:sp>
        <p:nvSpPr>
          <p:cNvPr id="14" name="Rectangle 13"/>
          <p:cNvSpPr/>
          <p:nvPr userDrawn="1"/>
        </p:nvSpPr>
        <p:spPr>
          <a:xfrm>
            <a:off x="0" y="0"/>
            <a:ext cx="24384000" cy="54483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5" name="Freeform 14"/>
          <p:cNvSpPr/>
          <p:nvPr userDrawn="1"/>
        </p:nvSpPr>
        <p:spPr>
          <a:xfrm>
            <a:off x="1237486" y="1049118"/>
            <a:ext cx="1208304" cy="90309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gradFill flip="none" rotWithShape="1">
            <a:gsLst>
              <a:gs pos="0">
                <a:srgbClr val="F1F0F0"/>
              </a:gs>
              <a:gs pos="97000">
                <a:srgbClr val="F1F0F0"/>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6" name="Picture 15" descr="Logo&#10;&#10;Description automatically generated with low confidence">
            <a:extLst>
              <a:ext uri="{FF2B5EF4-FFF2-40B4-BE49-F238E27FC236}">
                <a16:creationId xmlns:a16="http://schemas.microsoft.com/office/drawing/2014/main" id="{CFC3D149-53EE-A01F-1EBA-3116AC807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78889" y="12619924"/>
            <a:ext cx="3511498" cy="687199"/>
          </a:xfrm>
          <a:prstGeom prst="rect">
            <a:avLst/>
          </a:prstGeom>
        </p:spPr>
      </p:pic>
      <p:sp>
        <p:nvSpPr>
          <p:cNvPr id="17" name="TextBox 16">
            <a:extLst>
              <a:ext uri="{FF2B5EF4-FFF2-40B4-BE49-F238E27FC236}">
                <a16:creationId xmlns:a16="http://schemas.microsoft.com/office/drawing/2014/main" id="{A32C29CF-5A32-B7E8-333F-DB92FB220A30}"/>
              </a:ext>
            </a:extLst>
          </p:cNvPr>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bg1"/>
                </a:solidFill>
                <a:latin typeface="+mn-lt"/>
                <a:ea typeface="Open Sans" panose="020B0606030504020204" pitchFamily="34" charset="0"/>
                <a:cs typeface="Open Sans" panose="020B0606030504020204" pitchFamily="34" charset="0"/>
              </a:rPr>
              <a:t>www.</a:t>
            </a:r>
            <a:r>
              <a:rPr lang="en-US" sz="2000" dirty="0">
                <a:solidFill>
                  <a:schemeClr val="bg1"/>
                </a:solidFill>
                <a:latin typeface="+mn-lt"/>
                <a:ea typeface="Open Sans" panose="020B0606030504020204" pitchFamily="34" charset="0"/>
                <a:cs typeface="Open Sans" panose="020B0606030504020204" pitchFamily="34" charset="0"/>
              </a:rPr>
              <a:t>prosperitasfin</a:t>
            </a:r>
            <a:r>
              <a:rPr lang="tr-TR" sz="2000" dirty="0">
                <a:solidFill>
                  <a:schemeClr val="bg1"/>
                </a:solidFill>
                <a:latin typeface="+mn-lt"/>
                <a:ea typeface="Open Sans" panose="020B0606030504020204" pitchFamily="34" charset="0"/>
                <a:cs typeface="Open Sans" panose="020B0606030504020204" pitchFamily="34" charset="0"/>
              </a:rPr>
              <a:t>.com</a:t>
            </a:r>
          </a:p>
        </p:txBody>
      </p:sp>
      <p:sp>
        <p:nvSpPr>
          <p:cNvPr id="18" name="TextBox 17">
            <a:extLst>
              <a:ext uri="{FF2B5EF4-FFF2-40B4-BE49-F238E27FC236}">
                <a16:creationId xmlns:a16="http://schemas.microsoft.com/office/drawing/2014/main" id="{1D618DF5-C877-B6DA-C1CC-BE6922812E7F}"/>
              </a:ext>
            </a:extLst>
          </p:cNvPr>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661.255.9555</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D6729A60-C853-A4F5-39F5-3E57EE82D469}"/>
              </a:ext>
            </a:extLst>
          </p:cNvPr>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info@prosperitasfin.com</a:t>
            </a:r>
            <a:endParaRPr lang="tr-TR" sz="2000" dirty="0">
              <a:solidFill>
                <a:schemeClr val="bg1"/>
              </a:solidFill>
              <a:latin typeface="+mn-lt"/>
              <a:ea typeface="Open Sans" panose="020B0606030504020204" pitchFamily="34" charset="0"/>
              <a:cs typeface="Open Sans" panose="020B0606030504020204" pitchFamily="34" charset="0"/>
            </a:endParaRPr>
          </a:p>
        </p:txBody>
      </p:sp>
      <p:pic>
        <p:nvPicPr>
          <p:cNvPr id="20" name="Picture 19" descr="Background pattern&#10;&#10;Description automatically generated">
            <a:extLst>
              <a:ext uri="{FF2B5EF4-FFF2-40B4-BE49-F238E27FC236}">
                <a16:creationId xmlns:a16="http://schemas.microsoft.com/office/drawing/2014/main" id="{4AD95BD8-2CBE-603E-B5A9-00B8A77B51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21" name="Picture 20" descr="Background pattern&#10;&#10;Description automatically generated">
            <a:extLst>
              <a:ext uri="{FF2B5EF4-FFF2-40B4-BE49-F238E27FC236}">
                <a16:creationId xmlns:a16="http://schemas.microsoft.com/office/drawing/2014/main" id="{D5435A1A-F8EC-9D12-7F78-EC6E36DC74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22" name="Picture 21" descr="Background pattern&#10;&#10;Description automatically generated">
            <a:extLst>
              <a:ext uri="{FF2B5EF4-FFF2-40B4-BE49-F238E27FC236}">
                <a16:creationId xmlns:a16="http://schemas.microsoft.com/office/drawing/2014/main" id="{F1932A7F-ED7C-9D49-7931-FD03912163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spTree>
    <p:extLst>
      <p:ext uri="{BB962C8B-B14F-4D97-AF65-F5344CB8AC3E}">
        <p14:creationId xmlns:p14="http://schemas.microsoft.com/office/powerpoint/2010/main" val="305798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2" name="Picture 11" descr="Logo&#10;&#10;Description automatically generated with low confidence">
            <a:extLst>
              <a:ext uri="{FF2B5EF4-FFF2-40B4-BE49-F238E27FC236}">
                <a16:creationId xmlns:a16="http://schemas.microsoft.com/office/drawing/2014/main" id="{AD3EB915-A871-9716-671E-E751663174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78889" y="12619924"/>
            <a:ext cx="3511498" cy="687199"/>
          </a:xfrm>
          <a:prstGeom prst="rect">
            <a:avLst/>
          </a:prstGeom>
        </p:spPr>
      </p:pic>
      <p:sp>
        <p:nvSpPr>
          <p:cNvPr id="14" name="TextBox 13">
            <a:extLst>
              <a:ext uri="{FF2B5EF4-FFF2-40B4-BE49-F238E27FC236}">
                <a16:creationId xmlns:a16="http://schemas.microsoft.com/office/drawing/2014/main" id="{B421FD95-9760-9651-6DE7-42FA88A27BC0}"/>
              </a:ext>
            </a:extLst>
          </p:cNvPr>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bg1"/>
                </a:solidFill>
                <a:latin typeface="+mn-lt"/>
                <a:ea typeface="Open Sans" panose="020B0606030504020204" pitchFamily="34" charset="0"/>
                <a:cs typeface="Open Sans" panose="020B0606030504020204" pitchFamily="34" charset="0"/>
              </a:rPr>
              <a:t>www.</a:t>
            </a:r>
            <a:r>
              <a:rPr lang="en-US" sz="2000" dirty="0">
                <a:solidFill>
                  <a:schemeClr val="bg1"/>
                </a:solidFill>
                <a:latin typeface="+mn-lt"/>
                <a:ea typeface="Open Sans" panose="020B0606030504020204" pitchFamily="34" charset="0"/>
                <a:cs typeface="Open Sans" panose="020B0606030504020204" pitchFamily="34" charset="0"/>
              </a:rPr>
              <a:t>prosperitasfin</a:t>
            </a:r>
            <a:r>
              <a:rPr lang="tr-TR" sz="2000" dirty="0">
                <a:solidFill>
                  <a:schemeClr val="bg1"/>
                </a:solidFill>
                <a:latin typeface="+mn-lt"/>
                <a:ea typeface="Open Sans" panose="020B0606030504020204" pitchFamily="34" charset="0"/>
                <a:cs typeface="Open Sans" panose="020B0606030504020204" pitchFamily="34" charset="0"/>
              </a:rPr>
              <a:t>.com</a:t>
            </a:r>
          </a:p>
        </p:txBody>
      </p:sp>
      <p:sp>
        <p:nvSpPr>
          <p:cNvPr id="15" name="TextBox 14">
            <a:extLst>
              <a:ext uri="{FF2B5EF4-FFF2-40B4-BE49-F238E27FC236}">
                <a16:creationId xmlns:a16="http://schemas.microsoft.com/office/drawing/2014/main" id="{FB750C4D-924C-3B41-67F2-1AA32D422A28}"/>
              </a:ext>
            </a:extLst>
          </p:cNvPr>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661.255.9555</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8012103F-C875-1A32-F234-F9287D7CA5AF}"/>
              </a:ext>
            </a:extLst>
          </p:cNvPr>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info@prosperitasfin.com</a:t>
            </a:r>
            <a:endParaRPr lang="tr-TR" sz="2000" dirty="0">
              <a:solidFill>
                <a:schemeClr val="bg1"/>
              </a:solidFill>
              <a:latin typeface="+mn-lt"/>
              <a:ea typeface="Open Sans" panose="020B0606030504020204" pitchFamily="34" charset="0"/>
              <a:cs typeface="Open Sans" panose="020B0606030504020204" pitchFamily="34" charset="0"/>
            </a:endParaRPr>
          </a:p>
        </p:txBody>
      </p:sp>
      <p:pic>
        <p:nvPicPr>
          <p:cNvPr id="17" name="Picture 16" descr="Background pattern&#10;&#10;Description automatically generated">
            <a:extLst>
              <a:ext uri="{FF2B5EF4-FFF2-40B4-BE49-F238E27FC236}">
                <a16:creationId xmlns:a16="http://schemas.microsoft.com/office/drawing/2014/main" id="{A9D6AC9C-37EB-9D1A-7EDC-DEEB169B03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18" name="Picture 17" descr="Background pattern&#10;&#10;Description automatically generated">
            <a:extLst>
              <a:ext uri="{FF2B5EF4-FFF2-40B4-BE49-F238E27FC236}">
                <a16:creationId xmlns:a16="http://schemas.microsoft.com/office/drawing/2014/main" id="{EE5D1F6E-ABC3-A96F-BDFA-C17D991AC0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19" name="Picture 18" descr="Background pattern&#10;&#10;Description automatically generated">
            <a:extLst>
              <a:ext uri="{FF2B5EF4-FFF2-40B4-BE49-F238E27FC236}">
                <a16:creationId xmlns:a16="http://schemas.microsoft.com/office/drawing/2014/main" id="{EB4AC147-7E61-F867-72B7-E026EEEC8F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spTree>
    <p:extLst>
      <p:ext uri="{BB962C8B-B14F-4D97-AF65-F5344CB8AC3E}">
        <p14:creationId xmlns:p14="http://schemas.microsoft.com/office/powerpoint/2010/main" val="14597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5" name="Freeform 14"/>
          <p:cNvSpPr/>
          <p:nvPr userDrawn="1"/>
        </p:nvSpPr>
        <p:spPr>
          <a:xfrm>
            <a:off x="1237486" y="1049118"/>
            <a:ext cx="1208304" cy="90309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solidFill>
            <a:srgbClr val="0D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4" name="Freeform 13"/>
          <p:cNvSpPr/>
          <p:nvPr userDrawn="1"/>
        </p:nvSpPr>
        <p:spPr>
          <a:xfrm>
            <a:off x="1237486" y="1049118"/>
            <a:ext cx="3286148" cy="2456082"/>
          </a:xfrm>
          <a:custGeom>
            <a:avLst/>
            <a:gdLst>
              <a:gd name="connsiteX0" fmla="*/ 0 w 1208304"/>
              <a:gd name="connsiteY0" fmla="*/ 0 h 903092"/>
              <a:gd name="connsiteX1" fmla="*/ 1208304 w 1208304"/>
              <a:gd name="connsiteY1" fmla="*/ 0 h 903092"/>
              <a:gd name="connsiteX2" fmla="*/ 1208304 w 1208304"/>
              <a:gd name="connsiteY2" fmla="*/ 134113 h 903092"/>
              <a:gd name="connsiteX3" fmla="*/ 134114 w 1208304"/>
              <a:gd name="connsiteY3" fmla="*/ 134113 h 903092"/>
              <a:gd name="connsiteX4" fmla="*/ 134114 w 1208304"/>
              <a:gd name="connsiteY4" fmla="*/ 903092 h 903092"/>
              <a:gd name="connsiteX5" fmla="*/ 1 w 1208304"/>
              <a:gd name="connsiteY5" fmla="*/ 903092 h 903092"/>
              <a:gd name="connsiteX6" fmla="*/ 1 w 1208304"/>
              <a:gd name="connsiteY6" fmla="*/ 134113 h 903092"/>
              <a:gd name="connsiteX7" fmla="*/ 0 w 1208304"/>
              <a:gd name="connsiteY7" fmla="*/ 134113 h 9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304" h="903092">
                <a:moveTo>
                  <a:pt x="0" y="0"/>
                </a:moveTo>
                <a:lnTo>
                  <a:pt x="1208304" y="0"/>
                </a:lnTo>
                <a:lnTo>
                  <a:pt x="1208304" y="134113"/>
                </a:lnTo>
                <a:lnTo>
                  <a:pt x="134114" y="134113"/>
                </a:lnTo>
                <a:lnTo>
                  <a:pt x="134114" y="903092"/>
                </a:lnTo>
                <a:lnTo>
                  <a:pt x="1" y="903092"/>
                </a:lnTo>
                <a:lnTo>
                  <a:pt x="1" y="134113"/>
                </a:lnTo>
                <a:lnTo>
                  <a:pt x="0" y="134113"/>
                </a:lnTo>
                <a:close/>
              </a:path>
            </a:pathLst>
          </a:custGeom>
          <a:gradFill flip="none" rotWithShape="1">
            <a:gsLst>
              <a:gs pos="0">
                <a:schemeClr val="bg2">
                  <a:lumMod val="10000"/>
                </a:schemeClr>
              </a:gs>
              <a:gs pos="97000">
                <a:schemeClr val="bg2">
                  <a:lumMod val="1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6" name="Picture 15" descr="Logo&#10;&#10;Description automatically generated with low confidence">
            <a:extLst>
              <a:ext uri="{FF2B5EF4-FFF2-40B4-BE49-F238E27FC236}">
                <a16:creationId xmlns:a16="http://schemas.microsoft.com/office/drawing/2014/main" id="{477E0AEA-8E31-5CC1-033D-5214DC24C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78889" y="12619924"/>
            <a:ext cx="3511498" cy="687199"/>
          </a:xfrm>
          <a:prstGeom prst="rect">
            <a:avLst/>
          </a:prstGeom>
        </p:spPr>
      </p:pic>
      <p:sp>
        <p:nvSpPr>
          <p:cNvPr id="17" name="TextBox 16">
            <a:extLst>
              <a:ext uri="{FF2B5EF4-FFF2-40B4-BE49-F238E27FC236}">
                <a16:creationId xmlns:a16="http://schemas.microsoft.com/office/drawing/2014/main" id="{E0C3B57F-E8D1-2930-1440-58255A8A375E}"/>
              </a:ext>
            </a:extLst>
          </p:cNvPr>
          <p:cNvSpPr txBox="1"/>
          <p:nvPr userDrawn="1"/>
        </p:nvSpPr>
        <p:spPr>
          <a:xfrm>
            <a:off x="8141802" y="13060728"/>
            <a:ext cx="2739404" cy="400110"/>
          </a:xfrm>
          <a:prstGeom prst="rect">
            <a:avLst/>
          </a:prstGeom>
          <a:noFill/>
        </p:spPr>
        <p:txBody>
          <a:bodyPr wrap="none" rtlCol="0">
            <a:spAutoFit/>
          </a:bodyPr>
          <a:lstStyle/>
          <a:p>
            <a:pPr algn="l"/>
            <a:r>
              <a:rPr lang="tr-TR" sz="2000" dirty="0">
                <a:solidFill>
                  <a:schemeClr val="bg1"/>
                </a:solidFill>
                <a:latin typeface="+mn-lt"/>
                <a:ea typeface="Open Sans" panose="020B0606030504020204" pitchFamily="34" charset="0"/>
                <a:cs typeface="Open Sans" panose="020B0606030504020204" pitchFamily="34" charset="0"/>
              </a:rPr>
              <a:t>www.</a:t>
            </a:r>
            <a:r>
              <a:rPr lang="en-US" sz="2000" dirty="0">
                <a:solidFill>
                  <a:schemeClr val="bg1"/>
                </a:solidFill>
                <a:latin typeface="+mn-lt"/>
                <a:ea typeface="Open Sans" panose="020B0606030504020204" pitchFamily="34" charset="0"/>
                <a:cs typeface="Open Sans" panose="020B0606030504020204" pitchFamily="34" charset="0"/>
              </a:rPr>
              <a:t>prosperitasfin</a:t>
            </a:r>
            <a:r>
              <a:rPr lang="tr-TR" sz="2000" dirty="0">
                <a:solidFill>
                  <a:schemeClr val="bg1"/>
                </a:solidFill>
                <a:latin typeface="+mn-lt"/>
                <a:ea typeface="Open Sans" panose="020B0606030504020204" pitchFamily="34" charset="0"/>
                <a:cs typeface="Open Sans" panose="020B0606030504020204" pitchFamily="34" charset="0"/>
              </a:rPr>
              <a:t>.com</a:t>
            </a:r>
          </a:p>
        </p:txBody>
      </p:sp>
      <p:sp>
        <p:nvSpPr>
          <p:cNvPr id="18" name="TextBox 17">
            <a:extLst>
              <a:ext uri="{FF2B5EF4-FFF2-40B4-BE49-F238E27FC236}">
                <a16:creationId xmlns:a16="http://schemas.microsoft.com/office/drawing/2014/main" id="{72EC9912-0435-CD77-053F-DC7814FE69BB}"/>
              </a:ext>
            </a:extLst>
          </p:cNvPr>
          <p:cNvSpPr txBox="1"/>
          <p:nvPr userDrawn="1"/>
        </p:nvSpPr>
        <p:spPr>
          <a:xfrm>
            <a:off x="2519397" y="13055855"/>
            <a:ext cx="1611339"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661.255.9555</a:t>
            </a:r>
            <a:endParaRPr lang="tr-TR" sz="2000" dirty="0">
              <a:solidFill>
                <a:schemeClr val="bg1"/>
              </a:solidFill>
              <a:latin typeface="+mn-lt"/>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8C4F20F1-33A3-5B6B-1828-4B64168A5D12}"/>
              </a:ext>
            </a:extLst>
          </p:cNvPr>
          <p:cNvSpPr txBox="1"/>
          <p:nvPr userDrawn="1"/>
        </p:nvSpPr>
        <p:spPr>
          <a:xfrm>
            <a:off x="15072898" y="13055855"/>
            <a:ext cx="2770951" cy="400110"/>
          </a:xfrm>
          <a:prstGeom prst="rect">
            <a:avLst/>
          </a:prstGeom>
          <a:noFill/>
        </p:spPr>
        <p:txBody>
          <a:bodyPr wrap="none" rtlCol="0">
            <a:spAutoFit/>
          </a:bodyPr>
          <a:lstStyle/>
          <a:p>
            <a:pPr algn="l"/>
            <a:r>
              <a:rPr lang="en-US" sz="2000" dirty="0">
                <a:solidFill>
                  <a:schemeClr val="bg1"/>
                </a:solidFill>
                <a:latin typeface="+mn-lt"/>
                <a:ea typeface="Open Sans" panose="020B0606030504020204" pitchFamily="34" charset="0"/>
                <a:cs typeface="Open Sans" panose="020B0606030504020204" pitchFamily="34" charset="0"/>
              </a:rPr>
              <a:t>info@prosperitasfin.com</a:t>
            </a:r>
            <a:endParaRPr lang="tr-TR" sz="2000" dirty="0">
              <a:solidFill>
                <a:schemeClr val="bg1"/>
              </a:solidFill>
              <a:latin typeface="+mn-lt"/>
              <a:ea typeface="Open Sans" panose="020B0606030504020204" pitchFamily="34" charset="0"/>
              <a:cs typeface="Open Sans" panose="020B0606030504020204" pitchFamily="34" charset="0"/>
            </a:endParaRPr>
          </a:p>
        </p:txBody>
      </p:sp>
      <p:pic>
        <p:nvPicPr>
          <p:cNvPr id="20" name="Picture 19" descr="Background pattern&#10;&#10;Description automatically generated">
            <a:extLst>
              <a:ext uri="{FF2B5EF4-FFF2-40B4-BE49-F238E27FC236}">
                <a16:creationId xmlns:a16="http://schemas.microsoft.com/office/drawing/2014/main" id="{DC85A0F3-96A8-A224-DF62-ECCFE58DF2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202" t="6994" r="66215" b="87871"/>
          <a:stretch/>
        </p:blipFill>
        <p:spPr>
          <a:xfrm>
            <a:off x="2093294" y="12962508"/>
            <a:ext cx="620357" cy="571204"/>
          </a:xfrm>
          <a:prstGeom prst="rect">
            <a:avLst/>
          </a:prstGeom>
        </p:spPr>
      </p:pic>
      <p:pic>
        <p:nvPicPr>
          <p:cNvPr id="21" name="Picture 20" descr="Background pattern&#10;&#10;Description automatically generated">
            <a:extLst>
              <a:ext uri="{FF2B5EF4-FFF2-40B4-BE49-F238E27FC236}">
                <a16:creationId xmlns:a16="http://schemas.microsoft.com/office/drawing/2014/main" id="{C00F190C-DA13-4042-C644-5D49034B75E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80" t="8292" r="92393" b="88555"/>
          <a:stretch/>
        </p:blipFill>
        <p:spPr>
          <a:xfrm>
            <a:off x="14615658" y="13064968"/>
            <a:ext cx="512148" cy="391643"/>
          </a:xfrm>
          <a:prstGeom prst="rect">
            <a:avLst/>
          </a:prstGeom>
        </p:spPr>
      </p:pic>
      <p:pic>
        <p:nvPicPr>
          <p:cNvPr id="22" name="Picture 21" descr="Background pattern&#10;&#10;Description automatically generated">
            <a:extLst>
              <a:ext uri="{FF2B5EF4-FFF2-40B4-BE49-F238E27FC236}">
                <a16:creationId xmlns:a16="http://schemas.microsoft.com/office/drawing/2014/main" id="{236869AE-0A2E-E30F-74F0-F6AE91F0EF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533" t="45375" r="19734" b="50624"/>
          <a:stretch/>
        </p:blipFill>
        <p:spPr>
          <a:xfrm>
            <a:off x="7791841" y="13037174"/>
            <a:ext cx="462851" cy="391643"/>
          </a:xfrm>
          <a:prstGeom prst="rect">
            <a:avLst/>
          </a:prstGeom>
        </p:spPr>
      </p:pic>
    </p:spTree>
    <p:extLst>
      <p:ext uri="{BB962C8B-B14F-4D97-AF65-F5344CB8AC3E}">
        <p14:creationId xmlns:p14="http://schemas.microsoft.com/office/powerpoint/2010/main" val="1477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00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8" r:id="rId3"/>
    <p:sldLayoutId id="2147483667" r:id="rId4"/>
    <p:sldLayoutId id="2147483666" r:id="rId5"/>
    <p:sldLayoutId id="2147483665" r:id="rId6"/>
    <p:sldLayoutId id="2147483662" r:id="rId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cure.flickr.com/photos/bfishadow/3100369536/"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061401" y="4888230"/>
            <a:ext cx="22261222" cy="2308324"/>
          </a:xfrm>
          <a:prstGeom prst="rect">
            <a:avLst/>
          </a:prstGeom>
          <a:noFill/>
        </p:spPr>
        <p:txBody>
          <a:bodyPr wrap="none" rtlCol="0">
            <a:spAutoFit/>
          </a:bodyPr>
          <a:lstStyle/>
          <a:p>
            <a:pPr algn="ctr"/>
            <a:r>
              <a:rPr lang="en-US" sz="14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Inflation Reduction Act</a:t>
            </a:r>
            <a:endParaRPr lang="tr-TR" sz="14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579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0" y="5871538"/>
            <a:ext cx="24384000" cy="1015663"/>
          </a:xfrm>
          <a:prstGeom prst="rect">
            <a:avLst/>
          </a:prstGeom>
          <a:noFill/>
        </p:spPr>
        <p:txBody>
          <a:bodyPr wrap="square" rtlCol="0">
            <a:spAutoFit/>
          </a:bodyPr>
          <a:lstStyle/>
          <a:p>
            <a:pPr algn="ctr"/>
            <a:r>
              <a:rPr lang="tr-TR" sz="6000">
                <a:latin typeface="Open Sans Extrabold" panose="020B0906030804020204" pitchFamily="34" charset="0"/>
                <a:ea typeface="Open Sans Extrabold" panose="020B0906030804020204" pitchFamily="34" charset="0"/>
                <a:cs typeface="Open Sans Extrabold" panose="020B0906030804020204" pitchFamily="34" charset="0"/>
              </a:rPr>
              <a:t>THANKS FOR LISTENING!</a:t>
            </a:r>
          </a:p>
        </p:txBody>
      </p:sp>
      <p:sp>
        <p:nvSpPr>
          <p:cNvPr id="5" name="TextBox 4">
            <a:extLst>
              <a:ext uri="{FF2B5EF4-FFF2-40B4-BE49-F238E27FC236}">
                <a16:creationId xmlns:a16="http://schemas.microsoft.com/office/drawing/2014/main" id="{B63B33B9-EEBA-ACE2-8583-B269509BEFB3}"/>
              </a:ext>
            </a:extLst>
          </p:cNvPr>
          <p:cNvSpPr txBox="1"/>
          <p:nvPr/>
        </p:nvSpPr>
        <p:spPr>
          <a:xfrm>
            <a:off x="1137187" y="11088185"/>
            <a:ext cx="22593299" cy="1476686"/>
          </a:xfrm>
          <a:prstGeom prst="rect">
            <a:avLst/>
          </a:prstGeom>
          <a:noFill/>
        </p:spPr>
        <p:txBody>
          <a:bodyPr wrap="square">
            <a:spAutoFit/>
          </a:bodyPr>
          <a:lstStyle/>
          <a:p>
            <a:pPr marR="0" algn="l" rtl="0"/>
            <a:r>
              <a:rPr lang="en-US" sz="2000" i="0" u="none" strike="noStrike" baseline="30000" dirty="0">
                <a:solidFill>
                  <a:srgbClr val="000000"/>
                </a:solidFill>
                <a:latin typeface="+mj-lt"/>
              </a:rPr>
              <a:t>Advisory services offered through Prosperitas Financial, an Investment Advisor registered with the U.S. Securities and Exchange Commission.  This material is not intended as an offer or solicitation for the purchase of sale of any security or other financial instrument.  Past performance does not guarantee future performance. All the views expressed are those of Prosperitas Financial and do not offer tax or legal advice. </a:t>
            </a:r>
          </a:p>
          <a:p>
            <a:pPr marR="0" algn="l" rtl="0"/>
            <a:endParaRPr lang="en-US" sz="2000" baseline="30000" dirty="0">
              <a:solidFill>
                <a:srgbClr val="000000"/>
              </a:solidFill>
              <a:latin typeface="+mj-lt"/>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Nasdaq Photo -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https://secure.flickr.com/photos/bfishadow/3100369536/</a:t>
            </a:r>
            <a:b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Supply Chain Photo - Steven Frost, CC BY-SA 4.0 &lt;https://creativecommons.org/licenses/by-sa/4.0&gt;, via Wikimedia Commons </a:t>
            </a:r>
          </a:p>
          <a:p>
            <a:pPr marR="0" algn="l" rtl="0"/>
            <a:endParaRPr lang="en-US" sz="2000" i="0" u="none" strike="noStrike" baseline="30000" dirty="0">
              <a:solidFill>
                <a:srgbClr val="000000"/>
              </a:solidFill>
              <a:latin typeface="+mj-lt"/>
            </a:endParaRPr>
          </a:p>
        </p:txBody>
      </p:sp>
    </p:spTree>
    <p:extLst>
      <p:ext uri="{BB962C8B-B14F-4D97-AF65-F5344CB8AC3E}">
        <p14:creationId xmlns:p14="http://schemas.microsoft.com/office/powerpoint/2010/main" val="191959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1534160" y="0"/>
            <a:ext cx="21315680" cy="14133741"/>
          </a:xfrm>
          <a:prstGeom prst="rect">
            <a:avLst/>
          </a:prstGeom>
          <a:noFill/>
        </p:spPr>
        <p:txBody>
          <a:bodyPr wrap="square">
            <a:spAutoFit/>
          </a:bodyPr>
          <a:lstStyle/>
          <a:p>
            <a:pPr marL="0" marR="0" algn="ctr">
              <a:lnSpc>
                <a:spcPct val="107000"/>
              </a:lnSpc>
              <a:spcBef>
                <a:spcPts val="0"/>
              </a:spcBef>
              <a:spcAft>
                <a:spcPts val="800"/>
              </a:spcAft>
            </a:pPr>
            <a:r>
              <a:rPr lang="en-US" sz="6600" b="1" dirty="0">
                <a:effectLst/>
                <a:latin typeface="Calibri" panose="020F0502020204030204" pitchFamily="34" charset="0"/>
                <a:ea typeface="Calibri" panose="020F0502020204030204" pitchFamily="34" charset="0"/>
                <a:cs typeface="Times New Roman" panose="02020603050405020304" pitchFamily="18" charset="0"/>
              </a:rPr>
              <a:t>Drug Pricing</a:t>
            </a:r>
          </a:p>
          <a:p>
            <a:pPr marL="0" marR="0" algn="ct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Federal government to negotiate prices (prohibited since 2003) for higher-cost drugs covered under Medicare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Mainly brand name drugs without generic or biosimilar competitors</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2026 – 10 Medicare Part D Drugs</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2027 – 15 Medicare Part D Drugs</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2028 – 15 Medicare Part B and D Drugs</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2029 – 20 Medicare Part B and D Drugs </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Some fear this may result in costs being passed through to the employer markets</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Could bring Medicare pricing to the employer markets</a:t>
            </a:r>
          </a:p>
          <a:p>
            <a:pPr marL="457200" indent="-457200" algn="ctr">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Could bring into question whether employer-sponsored drug coverage is “creditable” or at least as good as standard Part D prescription drug coverage</a:t>
            </a:r>
          </a:p>
          <a:p>
            <a:pPr marL="457200" marR="0" indent="-45720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Drug manufacturers will be forced to pay rebates to Medicare if they increase drug prices faster than inflation</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2019 – 2020 – Half of all drugs covered by Medicare had price increases above inflation (1%)</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Of those drugs, one-third saw price increase over 7.5% above the annual inflation rate in early 2022</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Implementation begins in 2023 using 2021 prices as the base year</a:t>
            </a:r>
          </a:p>
          <a:p>
            <a:pPr marL="457200" marR="0" indent="-45720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Could result in new drugs coming to market at higher initial prices</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089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1534160" y="1150919"/>
            <a:ext cx="21315680" cy="11652357"/>
          </a:xfrm>
          <a:prstGeom prst="rect">
            <a:avLst/>
          </a:prstGeom>
          <a:noFill/>
        </p:spPr>
        <p:txBody>
          <a:bodyPr wrap="square">
            <a:spAutoFit/>
          </a:bodyPr>
          <a:lstStyle/>
          <a:p>
            <a:pPr marL="0" marR="0" algn="ctr">
              <a:lnSpc>
                <a:spcPct val="107000"/>
              </a:lnSpc>
              <a:spcBef>
                <a:spcPts val="0"/>
              </a:spcBef>
              <a:spcAft>
                <a:spcPts val="800"/>
              </a:spcAft>
            </a:pPr>
            <a:r>
              <a:rPr lang="en-US" sz="6600" b="1" dirty="0">
                <a:effectLst/>
                <a:latin typeface="Calibri" panose="020F0502020204030204" pitchFamily="34" charset="0"/>
                <a:ea typeface="Calibri" panose="020F0502020204030204" pitchFamily="34" charset="0"/>
                <a:cs typeface="Times New Roman" panose="02020603050405020304" pitchFamily="18" charset="0"/>
              </a:rPr>
              <a:t>Reduction in Medicare Out-Of</a:t>
            </a:r>
            <a:r>
              <a:rPr lang="en-US" sz="6600" b="1" dirty="0">
                <a:latin typeface="Calibri" panose="020F0502020204030204" pitchFamily="34" charset="0"/>
                <a:ea typeface="Calibri" panose="020F0502020204030204" pitchFamily="34" charset="0"/>
                <a:cs typeface="Times New Roman" panose="02020603050405020304" pitchFamily="18" charset="0"/>
              </a:rPr>
              <a:t>-</a:t>
            </a:r>
            <a:r>
              <a:rPr lang="en-US" sz="6600" b="1" dirty="0">
                <a:effectLst/>
                <a:latin typeface="Calibri" panose="020F0502020204030204" pitchFamily="34" charset="0"/>
                <a:ea typeface="Calibri" panose="020F0502020204030204" pitchFamily="34" charset="0"/>
                <a:cs typeface="Times New Roman" panose="02020603050405020304" pitchFamily="18" charset="0"/>
              </a:rPr>
              <a:t>Pocket Spending</a:t>
            </a:r>
          </a:p>
          <a:p>
            <a:pPr marL="0" marR="0" algn="ct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Cap on out-of-pocket spending under Medicare Part D</a:t>
            </a:r>
          </a:p>
          <a:p>
            <a:pPr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2024 - Eliminate coinsurance above catastrophic threshold (currently 5%)</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2025 - $2,000 cap on out-of-pocket spending</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2020 – 1.4 million enrollees had over $2,000 in annual out-of-pocket spending</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1 million spent $2,000 - $3,000</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0.3 million spent $3,000 - $5,000</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0.2 million spent over $5,000</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Cancer drugs Revlimid ($6,200/33,000) and Imbruvica ($5,700/21,000)</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MS drug Avonex ($4,100/2,000)</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Limits annual increases in Part D premiums from 2024 – 2030 to no more than 6% annually</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1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1534160" y="1130599"/>
            <a:ext cx="21315680" cy="10822322"/>
          </a:xfrm>
          <a:prstGeom prst="rect">
            <a:avLst/>
          </a:prstGeom>
          <a:noFill/>
        </p:spPr>
        <p:txBody>
          <a:bodyPr wrap="square">
            <a:spAutoFit/>
          </a:bodyPr>
          <a:lstStyle/>
          <a:p>
            <a:pPr marL="0" marR="0" algn="ctr">
              <a:lnSpc>
                <a:spcPct val="107000"/>
              </a:lnSpc>
              <a:spcBef>
                <a:spcPts val="0"/>
              </a:spcBef>
              <a:spcAft>
                <a:spcPts val="800"/>
              </a:spcAft>
            </a:pPr>
            <a:r>
              <a:rPr lang="en-US" sz="6600" b="1" dirty="0">
                <a:effectLst/>
                <a:latin typeface="Calibri" panose="020F0502020204030204" pitchFamily="34" charset="0"/>
                <a:ea typeface="Calibri" panose="020F0502020204030204" pitchFamily="34" charset="0"/>
                <a:cs typeface="Times New Roman" panose="02020603050405020304" pitchFamily="18" charset="0"/>
              </a:rPr>
              <a:t>Reduction in Medicare Out-Of</a:t>
            </a:r>
            <a:r>
              <a:rPr lang="en-US" sz="6600" b="1" dirty="0">
                <a:latin typeface="Calibri" panose="020F0502020204030204" pitchFamily="34" charset="0"/>
                <a:ea typeface="Calibri" panose="020F0502020204030204" pitchFamily="34" charset="0"/>
                <a:cs typeface="Times New Roman" panose="02020603050405020304" pitchFamily="18" charset="0"/>
              </a:rPr>
              <a:t>-</a:t>
            </a:r>
            <a:r>
              <a:rPr lang="en-US" sz="6600" b="1" dirty="0">
                <a:effectLst/>
                <a:latin typeface="Calibri" panose="020F0502020204030204" pitchFamily="34" charset="0"/>
                <a:ea typeface="Calibri" panose="020F0502020204030204" pitchFamily="34" charset="0"/>
                <a:cs typeface="Times New Roman" panose="02020603050405020304" pitchFamily="18" charset="0"/>
              </a:rPr>
              <a:t>Pocket Spending</a:t>
            </a:r>
          </a:p>
          <a:p>
            <a:pPr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2023 - $35 monthly cost sharing limit for insulin</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2020 – 3.3 million Part D enrollees used an insulin product</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1.7 million without low-income subsidies</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$54 a month on average in 2020</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2023 – Eliminate cost sharing for adult vaccines covered under Part D</a:t>
            </a:r>
          </a:p>
          <a:p>
            <a:pPr marL="742950" marR="0" indent="-742950" algn="ctr">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2020 – 4.1 million received a vaccine covered by Part D</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Increases vaccines covered by Medicaid and CHIP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2024 – Increased eligibility for full Part D Low-Income Subsidies</a:t>
            </a:r>
          </a:p>
          <a:p>
            <a:pPr marL="742950" marR="0" indent="-742950" algn="ctr">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Up to 150% of poverty level</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Eliminates partial LIS which was previously 135% - 150%</a:t>
            </a:r>
          </a:p>
          <a:p>
            <a:pPr marL="742950" marR="0" indent="-742950" algn="ctr">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2020 – 0.4 million received partial LIS</a:t>
            </a:r>
          </a:p>
        </p:txBody>
      </p:sp>
    </p:spTree>
    <p:extLst>
      <p:ext uri="{BB962C8B-B14F-4D97-AF65-F5344CB8AC3E}">
        <p14:creationId xmlns:p14="http://schemas.microsoft.com/office/powerpoint/2010/main" val="160206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1534160" y="1130599"/>
            <a:ext cx="21315680" cy="10481587"/>
          </a:xfrm>
          <a:prstGeom prst="rect">
            <a:avLst/>
          </a:prstGeom>
          <a:noFill/>
        </p:spPr>
        <p:txBody>
          <a:bodyPr wrap="square">
            <a:spAutoFit/>
          </a:bodyPr>
          <a:lstStyle/>
          <a:p>
            <a:pPr marL="0" marR="0" algn="ctr">
              <a:lnSpc>
                <a:spcPct val="107000"/>
              </a:lnSpc>
              <a:spcBef>
                <a:spcPts val="0"/>
              </a:spcBef>
              <a:spcAft>
                <a:spcPts val="800"/>
              </a:spcAft>
            </a:pPr>
            <a:r>
              <a:rPr lang="en-US" sz="6600" b="1" dirty="0">
                <a:latin typeface="Calibri" panose="020F0502020204030204" pitchFamily="34" charset="0"/>
                <a:ea typeface="Calibri" panose="020F0502020204030204" pitchFamily="34" charset="0"/>
                <a:cs typeface="Times New Roman" panose="02020603050405020304" pitchFamily="18" charset="0"/>
              </a:rPr>
              <a:t>Extension of Affordable Care Act and American Rescue Plan Act Premium Subsidies</a:t>
            </a:r>
            <a:endParaRPr lang="en-US" sz="6600" b="1" dirty="0">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Affordable Care Act</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Premium tax credits (premium subsidies) up to 400% of poverty level</a:t>
            </a: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2021 – American Rescue Plan Act</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Eliminates 400% income cap</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Expires at the end of 2022</a:t>
            </a:r>
          </a:p>
          <a:p>
            <a:pPr marL="742950" marR="0" indent="-742950" algn="ctr">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2022 – Inflation Reduction Act</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Extends the elimination of the 400% income cap through 2025</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Prevent 2 million from losing coverage (estimate)</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Prevent rising premiums during this time of high inflation</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Potentially opens the door for increased penalty exposure for Applicable Large Employers who do not offer affordable, minimum-value coverage to all full-time employees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47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1534160" y="1130599"/>
            <a:ext cx="21315680" cy="10192790"/>
          </a:xfrm>
          <a:prstGeom prst="rect">
            <a:avLst/>
          </a:prstGeom>
          <a:noFill/>
        </p:spPr>
        <p:txBody>
          <a:bodyPr wrap="square">
            <a:spAutoFit/>
          </a:bodyPr>
          <a:lstStyle/>
          <a:p>
            <a:pPr marL="0" marR="0" algn="ctr">
              <a:lnSpc>
                <a:spcPct val="107000"/>
              </a:lnSpc>
              <a:spcBef>
                <a:spcPts val="0"/>
              </a:spcBef>
              <a:spcAft>
                <a:spcPts val="800"/>
              </a:spcAft>
            </a:pPr>
            <a:r>
              <a:rPr lang="en-US" sz="6600" b="1" dirty="0">
                <a:latin typeface="Calibri" panose="020F0502020204030204" pitchFamily="34" charset="0"/>
                <a:ea typeface="Calibri" panose="020F0502020204030204" pitchFamily="34" charset="0"/>
                <a:cs typeface="Times New Roman" panose="02020603050405020304" pitchFamily="18" charset="0"/>
              </a:rPr>
              <a:t>1% Excise Tax on Stock Buybacks</a:t>
            </a:r>
          </a:p>
          <a:p>
            <a:pPr marL="0"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Stock buybacks typically used to give back to shareholders</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Reduces the number of outstanding shares</a:t>
            </a:r>
          </a:p>
          <a:p>
            <a:pPr marL="742950" marR="0" indent="-742950" algn="ctr">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Increases p</a:t>
            </a:r>
            <a:r>
              <a:rPr lang="en-US" dirty="0">
                <a:latin typeface="Calibri" panose="020F0502020204030204" pitchFamily="34" charset="0"/>
                <a:ea typeface="Calibri" panose="020F0502020204030204" pitchFamily="34" charset="0"/>
                <a:cs typeface="Times New Roman" panose="02020603050405020304" pitchFamily="18" charset="0"/>
              </a:rPr>
              <a:t>ercentage ownership of outstanding shares</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Typically, drives the stock price higher</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Encourages putting the money back into the business</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Spending on R&amp;D, equipment, etc.</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Encourages dividends instead of buybacks</a:t>
            </a: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Taxed as ordinary income versus capital gains tax</a:t>
            </a:r>
          </a:p>
          <a:p>
            <a:pPr marL="742950" marR="0" indent="-742950" algn="ctr">
              <a:lnSpc>
                <a:spcPct val="107000"/>
              </a:lnSpc>
              <a:spcBef>
                <a:spcPts val="0"/>
              </a:spcBef>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indent="-742950" algn="ctr">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Encourages savings in retirement vehicles where this is not an issue</a:t>
            </a:r>
          </a:p>
        </p:txBody>
      </p:sp>
    </p:spTree>
    <p:extLst>
      <p:ext uri="{BB962C8B-B14F-4D97-AF65-F5344CB8AC3E}">
        <p14:creationId xmlns:p14="http://schemas.microsoft.com/office/powerpoint/2010/main" val="204753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C5F61-BBDF-4E4D-994F-495BBD93E08A}"/>
              </a:ext>
            </a:extLst>
          </p:cNvPr>
          <p:cNvSpPr txBox="1"/>
          <p:nvPr/>
        </p:nvSpPr>
        <p:spPr>
          <a:xfrm>
            <a:off x="6097524" y="2922243"/>
            <a:ext cx="12188952" cy="7871514"/>
          </a:xfrm>
          <a:prstGeom prst="rect">
            <a:avLst/>
          </a:prstGeom>
          <a:noFill/>
        </p:spPr>
        <p:txBody>
          <a:bodyPr wrap="square">
            <a:spAutoFit/>
          </a:bodyPr>
          <a:lstStyle/>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Raises $737 Billion in Revenue</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$222 Billion from 15% Corporate Minimum Tax ($1 Billion in Profits)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$265 Billion from Medicare Negotiations Prescription Drug Pricing Reform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$124 Billion from IRS Tax Enforcement ($80 Billion Spent)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$47 Billion from 1% Excise Tax on Stock Buyback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$52 Billion from Deduction Limit on High Income Taxpayer Claiming Business Losses ($250,000 Cap)</a:t>
            </a:r>
          </a:p>
          <a:p>
            <a:pPr marL="0" marR="0" algn="ctr">
              <a:lnSpc>
                <a:spcPct val="107000"/>
              </a:lnSpc>
              <a:spcBef>
                <a:spcPts val="0"/>
              </a:spcBef>
              <a:spcAft>
                <a:spcPts val="800"/>
              </a:spcAft>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16.4 Cent Per Barrel Tax on Crude Oil and Imported Petroleum</a:t>
            </a:r>
          </a:p>
          <a:p>
            <a:pPr marL="0" marR="0" algn="ctr">
              <a:lnSpc>
                <a:spcPct val="107000"/>
              </a:lnSpc>
              <a:spcBef>
                <a:spcPts val="0"/>
              </a:spcBef>
              <a:spcAft>
                <a:spcPts val="800"/>
              </a:spcAft>
            </a:pPr>
            <a:r>
              <a:rPr lang="en-US"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95% Tax Pena</a:t>
            </a:r>
            <a:r>
              <a:rPr lang="en-US" sz="3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lty on Drug Manufacturers to Lower Drug Prices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19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C8606-9396-4EF6-9E34-EA36A17783E2}"/>
              </a:ext>
            </a:extLst>
          </p:cNvPr>
          <p:cNvSpPr txBox="1"/>
          <p:nvPr/>
        </p:nvSpPr>
        <p:spPr>
          <a:xfrm>
            <a:off x="6097524" y="715682"/>
            <a:ext cx="12188952" cy="11955452"/>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Spends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$369 Billion on Green Energy and Tax Credits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$64 Billion to Extend Affordable Care Act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Heath Care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Medicare negotiations to lower the cost of prescription drugs under Medicare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2025, Out-of-pocket spending on prescription drugs capped at $2,000 annually with Medicare Part 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 monthly out-of-pocket cap for insulin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Starting in 2024, increase in income limits to qualify for Medicare Low Income Subsidy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Extends health insurance premium tax credits through 2025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ctr">
              <a:lnSpc>
                <a:spcPct val="107000"/>
              </a:lnSpc>
              <a:spcBef>
                <a:spcPts val="0"/>
              </a:spcBef>
              <a:spcAft>
                <a:spcPts val="800"/>
              </a:spcAft>
              <a:buFont typeface="Courier New" panose="02070309020205020404" pitchFamily="49" charset="0"/>
              <a:buChar char="o"/>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Rewiring America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Green Energy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$7,500 tax rebate for the purchase of a new clean energy vehicle and $4,000 for used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Maximum rebate of $14,000 for heat pumps and other energy-efficient appliances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80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 tax credit for lowered energy costs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3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027C37-64A0-4339-8FF9-489F3DF23D44}"/>
              </a:ext>
            </a:extLst>
          </p:cNvPr>
          <p:cNvSpPr txBox="1"/>
          <p:nvPr/>
        </p:nvSpPr>
        <p:spPr>
          <a:xfrm>
            <a:off x="6094476" y="6180892"/>
            <a:ext cx="12188952" cy="1354217"/>
          </a:xfrm>
          <a:prstGeom prst="rect">
            <a:avLst/>
          </a:prstGeom>
          <a:noFill/>
        </p:spPr>
        <p:txBody>
          <a:bodyPr wrap="square">
            <a:spAutoFit/>
          </a:bodyPr>
          <a:lstStyle/>
          <a:p>
            <a:pPr marL="0" marR="0" algn="ctr">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Reduce Deficit Over 10 Years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$277 Billion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558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13772</TotalTime>
  <Words>916</Words>
  <Application>Microsoft Office PowerPoint</Application>
  <PresentationFormat>Custom</PresentationFormat>
  <Paragraphs>105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Symbol</vt:lpstr>
      <vt:lpstr>Calibri Light</vt:lpstr>
      <vt:lpstr>Open Sans Extrabold</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Christopher Ingram</cp:lastModifiedBy>
  <cp:revision>1130</cp:revision>
  <dcterms:created xsi:type="dcterms:W3CDTF">2014-09-26T10:57:37Z</dcterms:created>
  <dcterms:modified xsi:type="dcterms:W3CDTF">2022-09-20T04:24:07Z</dcterms:modified>
</cp:coreProperties>
</file>