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91" r:id="rId3"/>
    <p:sldId id="333" r:id="rId4"/>
    <p:sldId id="334" r:id="rId5"/>
    <p:sldId id="335" r:id="rId6"/>
    <p:sldId id="336" r:id="rId7"/>
    <p:sldId id="32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4D4D4D"/>
    <a:srgbClr val="AA633C"/>
    <a:srgbClr val="416351"/>
    <a:srgbClr val="48805D"/>
    <a:srgbClr val="B8D0C3"/>
    <a:srgbClr val="86B09A"/>
    <a:srgbClr val="757575"/>
    <a:srgbClr val="3B4A1E"/>
    <a:srgbClr val="BCB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36" autoAdjust="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724CC006-6DBE-4245-82AC-D1DC664C4E4B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C425190F-D267-47C3-87E7-E0710FC06E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46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4807-B393-4C79-B533-F3FB0F3078AD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F407-2351-44CE-B057-6BBA51E33D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67000" y="5715000"/>
            <a:ext cx="152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3"/>
          <p:cNvSpPr txBox="1">
            <a:spLocks/>
          </p:cNvSpPr>
          <p:nvPr/>
        </p:nvSpPr>
        <p:spPr>
          <a:xfrm>
            <a:off x="457200" y="1295400"/>
            <a:ext cx="8077200" cy="2590800"/>
          </a:xfrm>
          <a:prstGeom prst="rect">
            <a:avLst/>
          </a:prstGeom>
        </p:spPr>
        <p:txBody>
          <a:bodyPr vert="horz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small" spc="0" normalizeH="0" noProof="0" dirty="0">
                <a:ln>
                  <a:noFill/>
                </a:ln>
                <a:solidFill>
                  <a:srgbClr val="DEF5F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rajan Pro" pitchFamily="18" charset="0"/>
                <a:ea typeface="+mj-ea"/>
                <a:cs typeface="+mj-cs"/>
              </a:rPr>
              <a:t>Inflation Reduction Act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cap="small" dirty="0"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cap="small" dirty="0"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cap="small" dirty="0"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cap="small" dirty="0"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cap="small" dirty="0"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cap="small" dirty="0"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3000" cap="small" dirty="0">
                <a:solidFill>
                  <a:srgbClr val="DEF5F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Andrea Cumings, cpa </a:t>
            </a:r>
            <a:endParaRPr lang="en-US" sz="3000" cap="small" dirty="0">
              <a:solidFill>
                <a:srgbClr val="DEF5FA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cap="small" dirty="0">
                <a:solidFill>
                  <a:srgbClr val="DEF5F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  <a:ea typeface="+mj-ea"/>
                <a:cs typeface="+mj-cs"/>
              </a:rPr>
              <a:t>Joey Romero, cpa</a:t>
            </a:r>
          </a:p>
        </p:txBody>
      </p:sp>
      <p:sp>
        <p:nvSpPr>
          <p:cNvPr id="17" name="Rectangle 4"/>
          <p:cNvSpPr>
            <a:spLocks noGrp="1"/>
          </p:cNvSpPr>
          <p:nvPr>
            <p:ph type="subTitle" idx="1"/>
          </p:nvPr>
        </p:nvSpPr>
        <p:spPr>
          <a:xfrm>
            <a:off x="2438400" y="5791200"/>
            <a:ext cx="6515100" cy="514350"/>
          </a:xfrm>
        </p:spPr>
        <p:txBody>
          <a:bodyPr>
            <a:noAutofit/>
          </a:bodyPr>
          <a:lstStyle/>
          <a:p>
            <a:pPr algn="r"/>
            <a:r>
              <a:rPr lang="en-US" sz="2800" cap="small" dirty="0">
                <a:solidFill>
                  <a:schemeClr val="bg1"/>
                </a:solidFill>
                <a:latin typeface="Futura (Light)" pitchFamily="34" charset="0"/>
              </a:rPr>
              <a:t>Mann, Urrutia, Nelson, CPAs </a:t>
            </a:r>
          </a:p>
          <a:p>
            <a:pPr algn="r"/>
            <a:r>
              <a:rPr lang="en-US" sz="2800" cap="small" dirty="0">
                <a:solidFill>
                  <a:schemeClr val="bg1"/>
                </a:solidFill>
                <a:latin typeface="Futura (Light)" pitchFamily="34" charset="0"/>
              </a:rPr>
              <a:t>&amp; Associates, LLP</a:t>
            </a:r>
          </a:p>
        </p:txBody>
      </p:sp>
      <p:pic>
        <p:nvPicPr>
          <p:cNvPr id="18" name="Picture 17" descr="High Res MUN LOGO 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7016" y="3837432"/>
            <a:ext cx="1472184" cy="149656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5715000"/>
            <a:ext cx="26670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441960"/>
            <a:ext cx="7543800" cy="1005840"/>
          </a:xfrm>
        </p:spPr>
        <p:txBody>
          <a:bodyPr>
            <a:normAutofit/>
          </a:bodyPr>
          <a:lstStyle/>
          <a:p>
            <a:pPr algn="l"/>
            <a:r>
              <a:rPr lang="en-US" sz="3000" cap="sm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Energy Efficient Home Improvement Credit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43000" y="19812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/>
              <a:t>A substantial portion of the IRS is dedicated to incentives for green energy and tax credits. Some are extensions of current tax credits and also new tax credits.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Efficient Home Improvement Credit</a:t>
            </a:r>
          </a:p>
          <a:p>
            <a:pPr marL="742950" lvl="1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dirty="0"/>
              <a:t>Starting in 2023, the credit will equal 30% of eligible home improvements made during the year</a:t>
            </a:r>
          </a:p>
          <a:p>
            <a:pPr marL="742950" lvl="1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dirty="0"/>
              <a:t>The old $500 </a:t>
            </a:r>
            <a:r>
              <a:rPr lang="en-US" u="sng" dirty="0"/>
              <a:t>lifetime</a:t>
            </a:r>
            <a:r>
              <a:rPr lang="en-US" dirty="0"/>
              <a:t> credit has been replaced by a $1,200 </a:t>
            </a:r>
            <a:r>
              <a:rPr lang="en-US" u="sng" dirty="0"/>
              <a:t>annual</a:t>
            </a:r>
            <a:r>
              <a:rPr lang="en-US" dirty="0"/>
              <a:t> credit and extended through 2032</a:t>
            </a:r>
          </a:p>
          <a:p>
            <a:pPr marL="742950" lvl="1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dirty="0"/>
              <a:t>Some examples include;</a:t>
            </a:r>
          </a:p>
          <a:p>
            <a:pPr marL="1200150" lvl="2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dirty="0"/>
              <a:t>$250 for any exterior door ($500 total) the meet Energy Star requirements</a:t>
            </a:r>
          </a:p>
          <a:p>
            <a:pPr marL="1200150" lvl="2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dirty="0"/>
              <a:t>$600 for exterior windows/skylights</a:t>
            </a:r>
          </a:p>
          <a:p>
            <a:pPr marL="1200150" lvl="2" indent="-285750"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en-US" dirty="0"/>
              <a:t>$2,000 for heat pump or heat pump water heaters (For this one category, the $1,200 annual limit may be exceeded) </a:t>
            </a:r>
          </a:p>
          <a:p>
            <a:pPr lvl="2">
              <a:buClr>
                <a:schemeClr val="tx1"/>
              </a:buClr>
            </a:pPr>
            <a:endParaRPr lang="en-US" dirty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Tax Planning Tip: If you spread out your qualifying home projects you can claim the maximum credit each year. </a:t>
            </a:r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441960"/>
            <a:ext cx="7543800" cy="1005840"/>
          </a:xfrm>
        </p:spPr>
        <p:txBody>
          <a:bodyPr>
            <a:normAutofit/>
          </a:bodyPr>
          <a:lstStyle/>
          <a:p>
            <a:pPr algn="l"/>
            <a:r>
              <a:rPr lang="en-US" sz="3000" cap="sm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Residential Clean Energy Credit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90474" y="1912398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FF40CF35-C801-4A7C-9A65-CF5274049DD3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21336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dirty="0"/>
              <a:t>The second energy efficient credit is known as the residential clean energy credit. This credit was previously set to expire in 2024 and has been extended through 2034.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credit covers the cost for certain efficiency improvements and has the below phaseout percentages: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26% for 2022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30% for 2023 – 2032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26% for 2033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22% for 2034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Qualifying systems include: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Solar electric property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Solar water heating property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Small wind energy property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Geothermal heat pump property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Fuel cell property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It no longer applies to biomass furnaces and water heaters</a:t>
            </a:r>
          </a:p>
          <a:p>
            <a:pPr lvl="2">
              <a:buClr>
                <a:schemeClr val="tx1"/>
              </a:buClr>
            </a:pPr>
            <a:endParaRPr lang="en-US" dirty="0"/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Tax Planning Tip: If you’re considering an energy efficient improvement it’s best to wait until 2023 to maximize your tax credit.</a:t>
            </a:r>
          </a:p>
        </p:txBody>
      </p:sp>
    </p:spTree>
    <p:extLst>
      <p:ext uri="{BB962C8B-B14F-4D97-AF65-F5344CB8AC3E}">
        <p14:creationId xmlns:p14="http://schemas.microsoft.com/office/powerpoint/2010/main" val="295962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441960"/>
            <a:ext cx="7543800" cy="1005840"/>
          </a:xfrm>
        </p:spPr>
        <p:txBody>
          <a:bodyPr>
            <a:normAutofit/>
          </a:bodyPr>
          <a:lstStyle/>
          <a:p>
            <a:pPr algn="l"/>
            <a:r>
              <a:rPr lang="en-US" sz="2600" cap="sm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Energy Efficient Tax Breaks For Real Estate Owners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90474" y="1912398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FF40CF35-C801-4A7C-9A65-CF5274049DD3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21336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Section 179D known as the energy efficient building deduction, allows real estate owners to claim a deduction for energy efficient improvements.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This deduction can be transferred in the case of buildings owned by tax exempt entities such as government, schools, hospitals and churches.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It can be passed to the primary designers of the property such as engineers, architects and/or contractors. 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Section 45L tax credits provides incentives to residential home builders and multi-family developers to reduce energy consumption by offering a per dwelling unit tax credit.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The credit has been extended through 2032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Beginning in 2023 the credit has been increased to $5,000 per unit (previously $2,000) if it meets energy efficient and prevailing wage requirements.</a:t>
            </a:r>
          </a:p>
          <a:p>
            <a:pPr lvl="2">
              <a:buClr>
                <a:schemeClr val="tx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441960"/>
            <a:ext cx="7543800" cy="1005840"/>
          </a:xfrm>
        </p:spPr>
        <p:txBody>
          <a:bodyPr>
            <a:normAutofit/>
          </a:bodyPr>
          <a:lstStyle/>
          <a:p>
            <a:pPr algn="l"/>
            <a:r>
              <a:rPr lang="en-US" sz="3000" cap="sm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Clean Vehicle Credits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90474" y="1912398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FF40CF35-C801-4A7C-9A65-CF5274049DD3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21336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clean vehicle credit is intended to make electric vehicles more affordable to working class families.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Income qualified households will be able to receive a tax credit of up to $7,500 through 2032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Limitations: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The vehicle must be assembled in North America and have a battery meeting certain sourcing requirements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Must have a suggested retail price of $80,000 or less for trucks, SUVs and vans and $55,000 or less for other vehicles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Previously owned vehicles must be at least two years old and cost $25,000 or less with a maximum credit of $4,000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There are household AGI limitations based on filing status 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Single/MFS $150,000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Head of household $225,000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/>
              <a:t>MFJ/Surviving spouse $300,000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Tax Planning Tip: If you plan on purchasing an electric vehicle prior to 2023, verify that the manufacturer has not reached the 200,000 vehicle cap. This cap is removed beginning January 1</a:t>
            </a:r>
            <a:r>
              <a:rPr lang="en-US" baseline="30000" dirty="0"/>
              <a:t>st</a:t>
            </a:r>
            <a:r>
              <a:rPr lang="en-US" dirty="0"/>
              <a:t> 2023. </a:t>
            </a:r>
          </a:p>
        </p:txBody>
      </p:sp>
    </p:spTree>
    <p:extLst>
      <p:ext uri="{BB962C8B-B14F-4D97-AF65-F5344CB8AC3E}">
        <p14:creationId xmlns:p14="http://schemas.microsoft.com/office/powerpoint/2010/main" val="100249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grayscl/>
            <a:lum bright="61000" contrast="3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1066800" cy="381000"/>
          </a:xfrm>
          <a:prstGeom prst="rect">
            <a:avLst/>
          </a:prstGeom>
          <a:solidFill>
            <a:srgbClr val="416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371600"/>
            <a:ext cx="7924800" cy="38100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441960"/>
            <a:ext cx="7543800" cy="1005840"/>
          </a:xfrm>
        </p:spPr>
        <p:txBody>
          <a:bodyPr>
            <a:normAutofit/>
          </a:bodyPr>
          <a:lstStyle/>
          <a:p>
            <a:pPr algn="l"/>
            <a:r>
              <a:rPr lang="en-US" sz="3000" cap="small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</a:rPr>
              <a:t>Miscellaneous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90474" y="1912398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2400" dirty="0"/>
          </a:p>
        </p:txBody>
      </p:sp>
      <p:pic>
        <p:nvPicPr>
          <p:cNvPr id="11" name="Picture 10" descr="High Res MUN LOGO 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228600"/>
            <a:ext cx="990600" cy="1007008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FF40CF35-C801-4A7C-9A65-CF5274049DD3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2133600"/>
            <a:ext cx="76200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Corporate alternative minimum tax of 15% on corporations with $1 billion or more of book income.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Excise tax on corporate share buy backs of 1%.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IRS compliance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The IRS will receive additional funding of $80 billion over the next 10 years to improve taxpayer service, modernize technology and increase enforcement efforts.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Estimates believe this will result in up to 87,000 new IRS agents.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This will take time to train the new agents but may result in more audits in the future.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Research and development payroll tax credit for small businesses increases from $250,000 to $500,000 starting in 2023.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Small businesses may use the credit to further reduce payroll taxes and other business expenses.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Qualified R&amp;D activities may include developing new or improved products, processes and new technology. </a:t>
            </a:r>
          </a:p>
        </p:txBody>
      </p:sp>
    </p:spTree>
    <p:extLst>
      <p:ext uri="{BB962C8B-B14F-4D97-AF65-F5344CB8AC3E}">
        <p14:creationId xmlns:p14="http://schemas.microsoft.com/office/powerpoint/2010/main" val="77559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76600"/>
            <a:ext cx="9144000" cy="38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45719" y="0"/>
            <a:ext cx="4571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 txBox="1">
            <a:spLocks/>
          </p:cNvSpPr>
          <p:nvPr/>
        </p:nvSpPr>
        <p:spPr>
          <a:xfrm>
            <a:off x="-1" y="4101483"/>
            <a:ext cx="9144001" cy="1573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en-US" sz="2600" b="0" i="0" u="none" strike="noStrike" kern="1200" cap="sm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utura (Light)" pitchFamily="34" charset="0"/>
                <a:ea typeface="+mn-ea"/>
                <a:cs typeface="+mn-cs"/>
              </a:rPr>
              <a:t>     Andrea Cumings, CPA            </a:t>
            </a:r>
            <a:r>
              <a:rPr lang="en-US" sz="2600" cap="small" dirty="0">
                <a:solidFill>
                  <a:schemeClr val="bg1"/>
                </a:solidFill>
                <a:latin typeface="Futura (Light)" pitchFamily="34" charset="0"/>
              </a:rPr>
              <a:t>Joey Romero, CPA</a:t>
            </a:r>
          </a:p>
          <a:p>
            <a:pPr marL="342900" indent="-342900">
              <a:spcBef>
                <a:spcPct val="20000"/>
              </a:spcBef>
            </a:pPr>
            <a:r>
              <a:rPr lang="en-US" cap="small" dirty="0">
                <a:solidFill>
                  <a:schemeClr val="bg1"/>
                </a:solidFill>
                <a:latin typeface="Futura (Light)" pitchFamily="34" charset="0"/>
              </a:rPr>
              <a:t>       aec@muncpas.com                                        jcr@muncpas.com</a:t>
            </a:r>
          </a:p>
          <a:p>
            <a:pPr marL="342900" indent="-342900">
              <a:spcBef>
                <a:spcPct val="20000"/>
              </a:spcBef>
              <a:defRPr/>
            </a:pPr>
            <a:endParaRPr kumimoji="0" lang="en-US" sz="2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cap="small" dirty="0">
                <a:solidFill>
                  <a:schemeClr val="bg1"/>
                </a:solidFill>
                <a:latin typeface="Futura (Light)" pitchFamily="34" charset="0"/>
              </a:rPr>
              <a:t>	</a:t>
            </a: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kumimoji="0" lang="en-US" sz="2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kumimoji="0" lang="en-US" sz="2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utura (Light)" pitchFamily="34" charset="0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3276600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4"/>
          <p:cNvSpPr txBox="1">
            <a:spLocks/>
          </p:cNvSpPr>
          <p:nvPr/>
        </p:nvSpPr>
        <p:spPr>
          <a:xfrm>
            <a:off x="-228600" y="2362200"/>
            <a:ext cx="2286000" cy="514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Futura (Light)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Futura (Light)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25412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Call today to have a complimentary 3 year review.  </a:t>
            </a:r>
          </a:p>
        </p:txBody>
      </p:sp>
      <p:pic>
        <p:nvPicPr>
          <p:cNvPr id="16" name="Picture 15" descr="High Res MUN LOGO New.JPG">
            <a:extLst>
              <a:ext uri="{FF2B5EF4-FFF2-40B4-BE49-F238E27FC236}">
                <a16:creationId xmlns:a16="http://schemas.microsoft.com/office/drawing/2014/main" id="{40B1019C-519E-4BAB-BE64-884382CB148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9025" y="1291851"/>
            <a:ext cx="1676400" cy="170416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183E48C-7FBA-4780-AEEA-4237A4A409A5}"/>
              </a:ext>
            </a:extLst>
          </p:cNvPr>
          <p:cNvSpPr/>
          <p:nvPr/>
        </p:nvSpPr>
        <p:spPr>
          <a:xfrm>
            <a:off x="4724400" y="4114801"/>
            <a:ext cx="441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endParaRPr lang="en-US" sz="1600" cap="small" dirty="0">
              <a:solidFill>
                <a:schemeClr val="bg1"/>
              </a:solidFill>
              <a:latin typeface="Futura (Light)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BDEF5B-9CB6-4C97-9BF8-E3B59E1D1731}"/>
              </a:ext>
            </a:extLst>
          </p:cNvPr>
          <p:cNvSpPr txBox="1"/>
          <p:nvPr/>
        </p:nvSpPr>
        <p:spPr>
          <a:xfrm>
            <a:off x="-457200" y="5182410"/>
            <a:ext cx="8183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71700" lvl="4" indent="-342900" algn="ctr">
              <a:spcBef>
                <a:spcPct val="20000"/>
              </a:spcBef>
              <a:defRPr/>
            </a:pPr>
            <a:r>
              <a:rPr lang="en-US" sz="1600" cap="small" dirty="0">
                <a:solidFill>
                  <a:schemeClr val="bg1"/>
                </a:solidFill>
                <a:latin typeface="Futura (Light)" pitchFamily="34" charset="0"/>
              </a:rPr>
              <a:t>Mann, Urrutia, Nelson, CPAs &amp; Associates, LLP</a:t>
            </a:r>
          </a:p>
          <a:p>
            <a:pPr marL="2171700" lvl="4" indent="-342900" algn="ctr">
              <a:spcBef>
                <a:spcPct val="20000"/>
              </a:spcBef>
              <a:defRPr/>
            </a:pPr>
            <a:r>
              <a:rPr lang="en-US" sz="1600" cap="small" dirty="0">
                <a:solidFill>
                  <a:schemeClr val="bg1"/>
                </a:solidFill>
                <a:latin typeface="Futura (Light)" pitchFamily="34" charset="0"/>
              </a:rPr>
              <a:t>330 N. Brand Blvd, Suite 1190</a:t>
            </a:r>
          </a:p>
          <a:p>
            <a:pPr marL="2171700" lvl="4" indent="-342900" algn="ctr">
              <a:spcBef>
                <a:spcPct val="20000"/>
              </a:spcBef>
              <a:defRPr/>
            </a:pPr>
            <a:r>
              <a:rPr lang="en-US" sz="1600" cap="small" dirty="0">
                <a:solidFill>
                  <a:schemeClr val="bg1"/>
                </a:solidFill>
                <a:latin typeface="Futura (Light)" pitchFamily="34" charset="0"/>
              </a:rPr>
              <a:t>Glendale, ca 91203</a:t>
            </a:r>
          </a:p>
          <a:p>
            <a:pPr marL="2171700" lvl="4" indent="-342900" algn="ctr">
              <a:spcBef>
                <a:spcPct val="20000"/>
              </a:spcBef>
              <a:defRPr/>
            </a:pPr>
            <a:r>
              <a:rPr lang="en-US" sz="1600" cap="small" dirty="0">
                <a:solidFill>
                  <a:schemeClr val="bg1"/>
                </a:solidFill>
                <a:latin typeface="Futura (Light)" pitchFamily="34" charset="0"/>
              </a:rPr>
              <a:t>t. 818.956.1681  f. 818.956.0409</a:t>
            </a:r>
          </a:p>
          <a:p>
            <a:pPr marL="2171700" lvl="4" indent="-342900" algn="ctr">
              <a:spcBef>
                <a:spcPct val="20000"/>
              </a:spcBef>
              <a:defRPr/>
            </a:pPr>
            <a:r>
              <a:rPr lang="en-US" sz="1600" cap="small" dirty="0">
                <a:solidFill>
                  <a:schemeClr val="bg1"/>
                </a:solidFill>
                <a:latin typeface="Futura" pitchFamily="2" charset="0"/>
              </a:rPr>
              <a:t>www.muncpas.com</a:t>
            </a:r>
          </a:p>
          <a:p>
            <a:pPr marL="2171700" lvl="4" indent="-342900" algn="ctr">
              <a:spcBef>
                <a:spcPct val="20000"/>
              </a:spcBef>
              <a:defRPr/>
            </a:pPr>
            <a:endParaRPr lang="en-US" sz="1600" cap="small" dirty="0">
              <a:solidFill>
                <a:schemeClr val="bg1"/>
              </a:solidFill>
              <a:latin typeface="Futura (Light)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808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Futura</vt:lpstr>
      <vt:lpstr>Futura (Light)</vt:lpstr>
      <vt:lpstr>Trajan Pro</vt:lpstr>
      <vt:lpstr>Office Theme</vt:lpstr>
      <vt:lpstr>PowerPoint Presentation</vt:lpstr>
      <vt:lpstr>Energy Efficient Home Improvement Credit</vt:lpstr>
      <vt:lpstr>Residential Clean Energy Credit</vt:lpstr>
      <vt:lpstr>Energy Efficient Tax Breaks For Real Estate Owners</vt:lpstr>
      <vt:lpstr>Clean Vehicle Credits</vt:lpstr>
      <vt:lpstr>Miscellaneous</vt:lpstr>
      <vt:lpstr>PowerPoint Presentation</vt:lpstr>
    </vt:vector>
  </TitlesOfParts>
  <Company>Hosting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M. Fucanan</dc:creator>
  <cp:lastModifiedBy>Kathy Norris</cp:lastModifiedBy>
  <cp:revision>101</cp:revision>
  <cp:lastPrinted>2022-09-19T18:58:22Z</cp:lastPrinted>
  <dcterms:created xsi:type="dcterms:W3CDTF">2012-09-27T18:21:03Z</dcterms:created>
  <dcterms:modified xsi:type="dcterms:W3CDTF">2022-09-19T22:22:09Z</dcterms:modified>
</cp:coreProperties>
</file>